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79" r:id="rId5"/>
    <p:sldId id="288" r:id="rId6"/>
    <p:sldId id="273" r:id="rId7"/>
    <p:sldId id="282" r:id="rId8"/>
    <p:sldId id="281" r:id="rId9"/>
    <p:sldId id="310" r:id="rId10"/>
    <p:sldId id="305" r:id="rId11"/>
    <p:sldId id="275" r:id="rId12"/>
    <p:sldId id="261" r:id="rId13"/>
    <p:sldId id="258" r:id="rId14"/>
    <p:sldId id="306" r:id="rId15"/>
    <p:sldId id="285" r:id="rId16"/>
    <p:sldId id="271" r:id="rId17"/>
    <p:sldId id="265" r:id="rId18"/>
    <p:sldId id="264" r:id="rId19"/>
    <p:sldId id="272" r:id="rId20"/>
    <p:sldId id="294" r:id="rId21"/>
    <p:sldId id="274" r:id="rId22"/>
    <p:sldId id="300" r:id="rId23"/>
    <p:sldId id="304" r:id="rId24"/>
    <p:sldId id="280" r:id="rId25"/>
    <p:sldId id="276" r:id="rId26"/>
    <p:sldId id="309" r:id="rId27"/>
    <p:sldId id="267" r:id="rId28"/>
    <p:sldId id="308" r:id="rId29"/>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18E"/>
    <a:srgbClr val="210C54"/>
    <a:srgbClr val="220759"/>
    <a:srgbClr val="BE0257"/>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65" autoAdjust="0"/>
    <p:restoredTop sz="94660"/>
  </p:normalViewPr>
  <p:slideViewPr>
    <p:cSldViewPr>
      <p:cViewPr>
        <p:scale>
          <a:sx n="70" d="100"/>
          <a:sy n="70" d="100"/>
        </p:scale>
        <p:origin x="-1338" y="-6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86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7F49D355-16BD-4E45-BD9A-5EA878CF7CBD}" type="datetimeFigureOut">
              <a:rPr lang="it-IT" smtClean="0"/>
              <a:t>17/01/2017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F49D355-16BD-4E45-BD9A-5EA878CF7CBD}" type="datetimeFigureOut">
              <a:rPr lang="it-IT" smtClean="0"/>
              <a:t>17/01/2017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F49D355-16BD-4E45-BD9A-5EA878CF7CBD}" type="datetimeFigureOut">
              <a:rPr lang="it-IT" smtClean="0"/>
              <a:t>17/01/2017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F49D355-16BD-4E45-BD9A-5EA878CF7CBD}" type="datetimeFigureOut">
              <a:rPr lang="it-IT" smtClean="0"/>
              <a:t>17/01/2017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7F49D355-16BD-4E45-BD9A-5EA878CF7CBD}" type="datetimeFigureOut">
              <a:rPr lang="it-IT" smtClean="0"/>
              <a:t>17/01/2017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7F49D355-16BD-4E45-BD9A-5EA878CF7CBD}" type="datetimeFigureOut">
              <a:rPr lang="it-IT" smtClean="0"/>
              <a:t>17/01/2017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7F49D355-16BD-4E45-BD9A-5EA878CF7CBD}" type="datetimeFigureOut">
              <a:rPr lang="it-IT" smtClean="0"/>
              <a:t>17/01/2017</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7F49D355-16BD-4E45-BD9A-5EA878CF7CBD}" type="datetimeFigureOut">
              <a:rPr lang="it-IT" smtClean="0"/>
              <a:t>17/01/2017</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F49D355-16BD-4E45-BD9A-5EA878CF7CBD}" type="datetimeFigureOut">
              <a:rPr lang="it-IT" smtClean="0"/>
              <a:t>17/01/2017</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F49D355-16BD-4E45-BD9A-5EA878CF7CBD}" type="datetimeFigureOut">
              <a:rPr lang="it-IT" smtClean="0"/>
              <a:t>17/01/2017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F49D355-16BD-4E45-BD9A-5EA878CF7CBD}" type="datetimeFigureOut">
              <a:rPr lang="it-IT" smtClean="0"/>
              <a:t>17/01/2017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7A41E1B-4F70-4964-A407-84C68BE8251C}" type="slidenum">
              <a:rPr lang="it-IT" smtClean="0"/>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49D355-16BD-4E45-BD9A-5EA878CF7CBD}" type="datetimeFigureOut">
              <a:rPr lang="it-IT" smtClean="0"/>
              <a:t>17/01/2017</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A41E1B-4F70-4964-A407-84C68BE8251C}" type="slidenum">
              <a:rPr lang="it-IT" smtClean="0"/>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hyperlink" Target="http://w2.vatican.va/content/john-paul-ii/it/encyclicals/documents/hf_jp-ii_enc_01051991_centesimus-annus.html#$1" TargetMode="External"/><Relationship Id="rId2" Type="http://schemas.openxmlformats.org/officeDocument/2006/relationships/hyperlink" Target="http://www.vatican.va/holy_father/leo_xiii/index_it.htm"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2.vatican.va/content/john-paul-ii/it/encyclicals/documents/hf_jp-ii_enc_01051991_centesimus-annus.html#$1" TargetMode="External"/><Relationship Id="rId2" Type="http://schemas.openxmlformats.org/officeDocument/2006/relationships/hyperlink" Target="http://www.vatican.va/holy_father/leo_xiii/index_it.htm"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8.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07504" y="260648"/>
            <a:ext cx="8856984" cy="5328592"/>
          </a:xfrm>
        </p:spPr>
        <p:txBody>
          <a:bodyPr>
            <a:normAutofit fontScale="90000"/>
          </a:bodyPr>
          <a:lstStyle/>
          <a:p>
            <a:r>
              <a:rPr lang="it-IT" sz="2200" dirty="0" smtClean="0"/>
              <a:t/>
            </a:r>
            <a:br>
              <a:rPr lang="it-IT" sz="2200" dirty="0" smtClean="0"/>
            </a:br>
            <a:r>
              <a:rPr lang="it-IT" sz="2200" dirty="0" smtClean="0"/>
              <a:t>    					          convegno adulti diocesano  di AC</a:t>
            </a:r>
            <a:br>
              <a:rPr lang="it-IT" sz="2200" dirty="0" smtClean="0"/>
            </a:br>
            <a:r>
              <a:rPr lang="it-IT" sz="2200" dirty="0" smtClean="0"/>
              <a:t>							      </a:t>
            </a:r>
            <a:r>
              <a:rPr lang="it-IT" sz="2200" dirty="0" smtClean="0"/>
              <a:t>22 gennaio 2016</a:t>
            </a:r>
            <a:r>
              <a:rPr lang="it-IT" sz="2400" b="1" dirty="0" smtClean="0"/>
              <a:t/>
            </a:r>
            <a:br>
              <a:rPr lang="it-IT" sz="2400" b="1" dirty="0" smtClean="0"/>
            </a:br>
            <a:r>
              <a:rPr lang="it-IT" sz="2400" b="1" dirty="0" smtClean="0"/>
              <a:t/>
            </a:r>
            <a:br>
              <a:rPr lang="it-IT" sz="2400" b="1" dirty="0" smtClean="0"/>
            </a:br>
            <a:r>
              <a:rPr lang="it-IT" sz="8900" b="1" dirty="0" smtClean="0">
                <a:solidFill>
                  <a:srgbClr val="BE0257"/>
                </a:solidFill>
                <a:latin typeface="Cooper Black" panose="0208090404030B020404" pitchFamily="18" charset="0"/>
                <a:cs typeface="Aharoni" panose="02010803020104030203" pitchFamily="2" charset="-79"/>
              </a:rPr>
              <a:t>qu</a:t>
            </a:r>
            <a:r>
              <a:rPr lang="it-IT" sz="8900" b="1" dirty="0" smtClean="0">
                <a:solidFill>
                  <a:srgbClr val="7030A0"/>
                </a:solidFill>
                <a:latin typeface="Cooper Black" panose="0208090404030B020404" pitchFamily="18" charset="0"/>
                <a:cs typeface="Aharoni" panose="02010803020104030203" pitchFamily="2" charset="-79"/>
              </a:rPr>
              <a:t>iz</a:t>
            </a:r>
            <a:r>
              <a:rPr lang="it-IT" sz="8900" b="1" dirty="0" smtClean="0">
                <a:solidFill>
                  <a:srgbClr val="00518E"/>
                </a:solidFill>
                <a:latin typeface="Cooper Black" panose="0208090404030B020404" pitchFamily="18" charset="0"/>
                <a:cs typeface="Aharoni" panose="02010803020104030203" pitchFamily="2" charset="-79"/>
              </a:rPr>
              <a:t>zo</a:t>
            </a:r>
            <a:r>
              <a:rPr lang="it-IT" sz="8900" b="1" dirty="0" smtClean="0">
                <a:solidFill>
                  <a:srgbClr val="00B050"/>
                </a:solidFill>
                <a:latin typeface="Cooper Black" panose="0208090404030B020404" pitchFamily="18" charset="0"/>
                <a:cs typeface="Aharoni" panose="02010803020104030203" pitchFamily="2" charset="-79"/>
              </a:rPr>
              <a:t>ne </a:t>
            </a:r>
            <a:r>
              <a:rPr lang="it-IT" sz="8900" b="1" dirty="0" smtClean="0">
                <a:solidFill>
                  <a:srgbClr val="FFC000"/>
                </a:solidFill>
                <a:latin typeface="Cooper Black" panose="0208090404030B020404" pitchFamily="18" charset="0"/>
                <a:cs typeface="Aharoni" panose="02010803020104030203" pitchFamily="2" charset="-79"/>
              </a:rPr>
              <a:t>pa</a:t>
            </a:r>
            <a:r>
              <a:rPr lang="it-IT" sz="8900" b="1" dirty="0" smtClean="0">
                <a:solidFill>
                  <a:srgbClr val="FF3300"/>
                </a:solidFill>
                <a:latin typeface="Cooper Black" panose="0208090404030B020404" pitchFamily="18" charset="0"/>
                <a:cs typeface="Aharoni" panose="02010803020104030203" pitchFamily="2" charset="-79"/>
              </a:rPr>
              <a:t>ce</a:t>
            </a:r>
            <a:r>
              <a:rPr lang="it-IT" sz="8900" b="1" dirty="0" smtClean="0">
                <a:latin typeface="Cooper Black" panose="0208090404030B020404" pitchFamily="18" charset="0"/>
              </a:rPr>
              <a:t/>
            </a:r>
            <a:br>
              <a:rPr lang="it-IT" sz="8900" b="1" dirty="0" smtClean="0">
                <a:latin typeface="Cooper Black" panose="0208090404030B020404" pitchFamily="18" charset="0"/>
              </a:rPr>
            </a:br>
            <a:r>
              <a:rPr lang="it-IT" sz="2400" b="1" dirty="0" smtClean="0"/>
              <a:t/>
            </a:r>
            <a:br>
              <a:rPr lang="it-IT" sz="2400" b="1" dirty="0" smtClean="0"/>
            </a:br>
            <a:r>
              <a:rPr lang="it-IT" b="1" dirty="0"/>
              <a:t/>
            </a:r>
            <a:br>
              <a:rPr lang="it-IT" b="1" dirty="0"/>
            </a:br>
            <a:r>
              <a:rPr lang="it-IT" sz="3700" b="1" dirty="0" smtClean="0"/>
              <a:t>indovina  i testimoni concreti della </a:t>
            </a:r>
            <a:r>
              <a:rPr lang="it-IT" sz="3700" b="1" dirty="0" smtClean="0"/>
              <a:t>nonviolenza,</a:t>
            </a:r>
            <a:r>
              <a:rPr lang="it-IT" sz="3700" b="1" dirty="0" smtClean="0"/>
              <a:t/>
            </a:r>
            <a:br>
              <a:rPr lang="it-IT" sz="3700" b="1" dirty="0" smtClean="0"/>
            </a:br>
            <a:r>
              <a:rPr lang="it-IT" sz="3700" b="1" dirty="0" smtClean="0"/>
              <a:t/>
            </a:r>
            <a:br>
              <a:rPr lang="it-IT" sz="3700" b="1" dirty="0" smtClean="0"/>
            </a:br>
            <a:r>
              <a:rPr lang="it-IT" sz="3700" b="1" dirty="0" smtClean="0"/>
              <a:t>conoscili </a:t>
            </a:r>
            <a:br>
              <a:rPr lang="it-IT" sz="3700" b="1" dirty="0" smtClean="0"/>
            </a:br>
            <a:r>
              <a:rPr lang="it-IT" sz="3700" b="1" dirty="0"/>
              <a:t/>
            </a:r>
            <a:br>
              <a:rPr lang="it-IT" sz="3700" b="1" dirty="0"/>
            </a:br>
            <a:r>
              <a:rPr lang="it-IT" sz="3700" b="1" dirty="0" smtClean="0"/>
              <a:t>e poi cerca di imitarli</a:t>
            </a:r>
            <a:endParaRPr lang="it-IT" sz="3700" b="1" dirty="0"/>
          </a:p>
        </p:txBody>
      </p:sp>
    </p:spTree>
    <p:extLst>
      <p:ext uri="{BB962C8B-B14F-4D97-AF65-F5344CB8AC3E}">
        <p14:creationId xmlns:p14="http://schemas.microsoft.com/office/powerpoint/2010/main" val="15206828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L.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9552" y="404664"/>
            <a:ext cx="8021638" cy="4525963"/>
          </a:xfrm>
        </p:spPr>
      </p:pic>
      <p:sp>
        <p:nvSpPr>
          <p:cNvPr id="2" name="Titolo 1"/>
          <p:cNvSpPr>
            <a:spLocks noGrp="1"/>
          </p:cNvSpPr>
          <p:nvPr>
            <p:ph type="title"/>
          </p:nvPr>
        </p:nvSpPr>
        <p:spPr>
          <a:xfrm>
            <a:off x="40425" y="3933056"/>
            <a:ext cx="9021688" cy="1143000"/>
          </a:xfrm>
        </p:spPr>
        <p:txBody>
          <a:bodyPr>
            <a:normAutofit fontScale="90000"/>
          </a:bodyPr>
          <a:lstStyle/>
          <a:p>
            <a:r>
              <a:rPr lang="it-IT" sz="4100" b="1" dirty="0">
                <a:solidFill>
                  <a:schemeClr val="bg1"/>
                </a:solidFill>
              </a:rPr>
              <a:t>Riconoscete chi appare in questo video ? </a:t>
            </a:r>
            <a:r>
              <a:rPr lang="it-IT" b="1" dirty="0">
                <a:solidFill>
                  <a:srgbClr val="FF0000"/>
                </a:solidFill>
              </a:rPr>
              <a:t/>
            </a:r>
            <a:br>
              <a:rPr lang="it-IT" b="1" dirty="0">
                <a:solidFill>
                  <a:srgbClr val="FF0000"/>
                </a:solidFill>
              </a:rPr>
            </a:br>
            <a:endParaRPr lang="it-IT" dirty="0"/>
          </a:p>
        </p:txBody>
      </p:sp>
    </p:spTree>
    <p:extLst>
      <p:ext uri="{BB962C8B-B14F-4D97-AF65-F5344CB8AC3E}">
        <p14:creationId xmlns:p14="http://schemas.microsoft.com/office/powerpoint/2010/main" val="38085774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3568" y="161698"/>
            <a:ext cx="6059016" cy="1143000"/>
          </a:xfrm>
        </p:spPr>
        <p:txBody>
          <a:bodyPr>
            <a:normAutofit/>
          </a:bodyPr>
          <a:lstStyle/>
          <a:p>
            <a:r>
              <a:rPr lang="it-IT" sz="4000" b="1" dirty="0" smtClean="0"/>
              <a:t>Don Milani</a:t>
            </a:r>
            <a:endParaRPr lang="it-IT" sz="4000" b="1" dirty="0"/>
          </a:p>
        </p:txBody>
      </p:sp>
      <p:pic>
        <p:nvPicPr>
          <p:cNvPr id="10242" name="Picture 2" descr="C:\Users\utente\Desktop\testimoni di pace\La_scuola_di_Barbiana.png"/>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0" y="3322324"/>
            <a:ext cx="9115535" cy="3518029"/>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utente\Desktop\testimoni di pace\imagesNJYI3GH6.jpg"/>
          <p:cNvPicPr>
            <a:picLocks noChangeAspect="1" noChangeArrowheads="1"/>
          </p:cNvPicPr>
          <p:nvPr/>
        </p:nvPicPr>
        <p:blipFill>
          <a:blip r:embed="rId4">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rot="20704330">
            <a:off x="5425995" y="514123"/>
            <a:ext cx="3543766" cy="158115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Users\utente\Desktop\testimoni di pace\images5NLHWQ1H.jpg"/>
          <p:cNvPicPr>
            <a:picLocks noChangeAspect="1" noChangeArrowheads="1"/>
          </p:cNvPicPr>
          <p:nvPr/>
        </p:nvPicPr>
        <p:blipFill>
          <a:blip r:embed="rId5">
            <a:duotone>
              <a:prstClr val="black"/>
              <a:schemeClr val="accent3">
                <a:tint val="45000"/>
                <a:satMod val="400000"/>
              </a:schemeClr>
            </a:duotone>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rot="586240">
            <a:off x="179992" y="1295922"/>
            <a:ext cx="2160240" cy="1671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7609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tente\Desktop\testimoni di pace\2961_a564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16632"/>
            <a:ext cx="5040560" cy="6376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1280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764704"/>
            <a:ext cx="4716016" cy="6336704"/>
          </a:xfrm>
        </p:spPr>
        <p:txBody>
          <a:bodyPr>
            <a:normAutofit fontScale="90000"/>
          </a:bodyPr>
          <a:lstStyle/>
          <a:p>
            <a:pPr algn="l"/>
            <a:r>
              <a:rPr lang="it-IT" sz="2700" b="1" dirty="0" smtClean="0"/>
              <a:t/>
            </a:r>
            <a:br>
              <a:rPr lang="it-IT" sz="2700" b="1" dirty="0" smtClean="0"/>
            </a:br>
            <a:r>
              <a:rPr lang="it-IT" sz="3300" b="1" dirty="0" smtClean="0"/>
              <a:t>La sorella che ha ispirato </a:t>
            </a:r>
            <a:br>
              <a:rPr lang="it-IT" sz="3300" b="1" dirty="0" smtClean="0"/>
            </a:br>
            <a:r>
              <a:rPr lang="it-IT" sz="3300" b="1" dirty="0" smtClean="0"/>
              <a:t>il film</a:t>
            </a:r>
            <a:br>
              <a:rPr lang="it-IT" sz="3300" b="1" dirty="0" smtClean="0"/>
            </a:br>
            <a:r>
              <a:rPr lang="it-IT" sz="3300" b="1" dirty="0"/>
              <a:t/>
            </a:r>
            <a:br>
              <a:rPr lang="it-IT" sz="3300" b="1" dirty="0"/>
            </a:br>
            <a:r>
              <a:rPr lang="it-IT" sz="3300" b="1" dirty="0" smtClean="0"/>
              <a:t>1) </a:t>
            </a:r>
            <a:r>
              <a:rPr lang="it-IT" sz="3300" b="1" dirty="0" smtClean="0"/>
              <a:t>«</a:t>
            </a:r>
            <a:r>
              <a:rPr lang="it-IT" sz="3300" b="1" dirty="0" err="1" smtClean="0"/>
              <a:t>Sister</a:t>
            </a:r>
            <a:r>
              <a:rPr lang="it-IT" sz="3300" b="1" dirty="0" smtClean="0"/>
              <a:t> </a:t>
            </a:r>
            <a:r>
              <a:rPr lang="it-IT" sz="3300" b="1" dirty="0" err="1" smtClean="0"/>
              <a:t>act</a:t>
            </a:r>
            <a:r>
              <a:rPr lang="it-IT" sz="3300" b="1" dirty="0" smtClean="0"/>
              <a:t>»</a:t>
            </a:r>
            <a:br>
              <a:rPr lang="it-IT" sz="3300" b="1" dirty="0" smtClean="0"/>
            </a:br>
            <a:r>
              <a:rPr lang="it-IT" sz="3300" b="1" dirty="0" smtClean="0"/>
              <a:t/>
            </a:r>
            <a:br>
              <a:rPr lang="it-IT" sz="3300" b="1" dirty="0" smtClean="0"/>
            </a:br>
            <a:r>
              <a:rPr lang="it-IT" sz="3300" b="1" dirty="0" smtClean="0"/>
              <a:t>2) </a:t>
            </a:r>
            <a:r>
              <a:rPr lang="it-IT" sz="3300" b="1" dirty="0"/>
              <a:t>«la vita è meravigliosa: storia di una conversione, dalla mafia alla fede» </a:t>
            </a:r>
            <a:r>
              <a:rPr lang="it-IT" sz="3300" b="1" dirty="0" smtClean="0"/>
              <a:t/>
            </a:r>
            <a:br>
              <a:rPr lang="it-IT" sz="3300" b="1" dirty="0" smtClean="0"/>
            </a:br>
            <a:r>
              <a:rPr lang="it-IT" sz="3300" b="1" dirty="0"/>
              <a:t/>
            </a:r>
            <a:br>
              <a:rPr lang="it-IT" sz="3300" b="1" dirty="0"/>
            </a:br>
            <a:r>
              <a:rPr lang="it-IT" sz="3300" b="1" dirty="0" smtClean="0"/>
              <a:t>3)</a:t>
            </a:r>
            <a:r>
              <a:rPr lang="it-IT" sz="3300" b="1" dirty="0" smtClean="0"/>
              <a:t> </a:t>
            </a:r>
            <a:r>
              <a:rPr lang="it-IT" sz="3300" b="1" dirty="0" smtClean="0"/>
              <a:t>«Dead man </a:t>
            </a:r>
            <a:r>
              <a:rPr lang="it-IT" sz="3300" b="1" dirty="0" err="1" smtClean="0"/>
              <a:t>walking</a:t>
            </a:r>
            <a:r>
              <a:rPr lang="it-IT" sz="3300" b="1" dirty="0" smtClean="0"/>
              <a:t>»</a:t>
            </a:r>
            <a:br>
              <a:rPr lang="it-IT" sz="3300" b="1" dirty="0" smtClean="0"/>
            </a:br>
            <a:r>
              <a:rPr lang="it-IT" sz="2700" b="1" dirty="0" smtClean="0"/>
              <a:t/>
            </a:r>
            <a:br>
              <a:rPr lang="it-IT" sz="2700" b="1" dirty="0" smtClean="0"/>
            </a:br>
            <a:r>
              <a:rPr lang="it-IT" sz="2700" b="1" dirty="0" smtClean="0"/>
              <a:t/>
            </a:r>
            <a:br>
              <a:rPr lang="it-IT" sz="2700" b="1" dirty="0" smtClean="0"/>
            </a:br>
            <a:r>
              <a:rPr lang="it-IT" sz="2700" b="1" dirty="0" smtClean="0"/>
              <a:t/>
            </a:r>
            <a:br>
              <a:rPr lang="it-IT" sz="2700" b="1" dirty="0" smtClean="0"/>
            </a:br>
            <a:r>
              <a:rPr lang="it-IT" sz="2000" b="1" dirty="0" smtClean="0"/>
              <a:t/>
            </a:r>
            <a:br>
              <a:rPr lang="it-IT" sz="2000" b="1" dirty="0" smtClean="0"/>
            </a:br>
            <a:r>
              <a:rPr lang="it-IT" sz="2000" b="1" dirty="0"/>
              <a:t/>
            </a:r>
            <a:br>
              <a:rPr lang="it-IT" sz="2000" b="1" dirty="0"/>
            </a:br>
            <a:r>
              <a:rPr lang="it-IT" sz="2000" b="1" dirty="0" smtClean="0"/>
              <a:t/>
            </a:r>
            <a:br>
              <a:rPr lang="it-IT" sz="2000" b="1" dirty="0" smtClean="0"/>
            </a:br>
            <a:endParaRPr lang="it-IT" sz="2000" b="1" dirty="0"/>
          </a:p>
        </p:txBody>
      </p:sp>
      <p:pic>
        <p:nvPicPr>
          <p:cNvPr id="2050" name="Picture 2" descr="C:\Users\utente\Desktop\testimoni di pace\2961_a564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16016" y="620688"/>
            <a:ext cx="4212325" cy="5328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6172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tente\Desktop\testimoni di pace\2961_a5644.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716015" y="404664"/>
            <a:ext cx="4411085" cy="5580023"/>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p:cNvSpPr/>
          <p:nvPr/>
        </p:nvSpPr>
        <p:spPr>
          <a:xfrm>
            <a:off x="179512" y="2132856"/>
            <a:ext cx="4572000" cy="707886"/>
          </a:xfrm>
          <a:prstGeom prst="rect">
            <a:avLst/>
          </a:prstGeom>
        </p:spPr>
        <p:txBody>
          <a:bodyPr wrap="square">
            <a:spAutoFit/>
          </a:bodyPr>
          <a:lstStyle/>
          <a:p>
            <a:r>
              <a:rPr lang="it-IT" sz="4000" b="1" dirty="0" err="1"/>
              <a:t>Sister</a:t>
            </a:r>
            <a:r>
              <a:rPr lang="it-IT" sz="4000" b="1" dirty="0"/>
              <a:t> Helen </a:t>
            </a:r>
            <a:r>
              <a:rPr lang="it-IT" sz="4000" b="1" dirty="0" err="1"/>
              <a:t>Prejean</a:t>
            </a:r>
            <a:r>
              <a:rPr lang="it-IT" sz="4000" b="1" dirty="0"/>
              <a:t> </a:t>
            </a:r>
          </a:p>
        </p:txBody>
      </p:sp>
    </p:spTree>
    <p:extLst>
      <p:ext uri="{BB962C8B-B14F-4D97-AF65-F5344CB8AC3E}">
        <p14:creationId xmlns:p14="http://schemas.microsoft.com/office/powerpoint/2010/main" val="30358106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642194"/>
          </a:xfrm>
        </p:spPr>
        <p:txBody>
          <a:bodyPr>
            <a:normAutofit fontScale="90000"/>
          </a:bodyPr>
          <a:lstStyle/>
          <a:p>
            <a:r>
              <a:rPr lang="it-IT" b="1" dirty="0">
                <a:solidFill>
                  <a:srgbClr val="FF0000"/>
                </a:solidFill>
              </a:rPr>
              <a:t>Riconoscete questa voce </a:t>
            </a:r>
            <a:r>
              <a:rPr lang="it-IT" b="1" dirty="0" smtClean="0">
                <a:solidFill>
                  <a:srgbClr val="FF0000"/>
                </a:solidFill>
              </a:rPr>
              <a:t/>
            </a:r>
            <a:br>
              <a:rPr lang="it-IT" b="1" dirty="0" smtClean="0">
                <a:solidFill>
                  <a:srgbClr val="FF0000"/>
                </a:solidFill>
              </a:rPr>
            </a:br>
            <a:r>
              <a:rPr lang="it-IT" b="1" dirty="0" smtClean="0">
                <a:solidFill>
                  <a:srgbClr val="FF0000"/>
                </a:solidFill>
              </a:rPr>
              <a:t>e </a:t>
            </a:r>
            <a:r>
              <a:rPr lang="it-IT" b="1" dirty="0">
                <a:solidFill>
                  <a:srgbClr val="FF0000"/>
                </a:solidFill>
              </a:rPr>
              <a:t>queste parole?   </a:t>
            </a:r>
            <a:br>
              <a:rPr lang="it-IT" b="1" dirty="0">
                <a:solidFill>
                  <a:srgbClr val="FF0000"/>
                </a:solidFill>
              </a:rPr>
            </a:br>
            <a:endParaRPr lang="it-IT" dirty="0"/>
          </a:p>
        </p:txBody>
      </p:sp>
      <p:pic>
        <p:nvPicPr>
          <p:cNvPr id="5" name="K.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4267200" y="3557588"/>
            <a:ext cx="609600" cy="609600"/>
          </a:xfrm>
        </p:spPr>
      </p:pic>
    </p:spTree>
    <p:extLst>
      <p:ext uri="{BB962C8B-B14F-4D97-AF65-F5344CB8AC3E}">
        <p14:creationId xmlns:p14="http://schemas.microsoft.com/office/powerpoint/2010/main" val="34174422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4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23528" y="116632"/>
            <a:ext cx="8229600" cy="4525963"/>
          </a:xfrm>
        </p:spPr>
        <p:txBody>
          <a:bodyPr/>
          <a:lstStyle/>
          <a:p>
            <a:pPr marL="0" indent="0">
              <a:buNone/>
            </a:pPr>
            <a:r>
              <a:rPr lang="it-IT" sz="4000" b="1" dirty="0" smtClean="0"/>
              <a:t>Martin </a:t>
            </a:r>
            <a:r>
              <a:rPr lang="it-IT" sz="4000" b="1" dirty="0" err="1" smtClean="0"/>
              <a:t>Luter</a:t>
            </a:r>
            <a:r>
              <a:rPr lang="it-IT" sz="4000" b="1" dirty="0" smtClean="0"/>
              <a:t> </a:t>
            </a:r>
            <a:r>
              <a:rPr lang="it-IT" sz="4000" b="1" dirty="0" err="1" smtClean="0"/>
              <a:t>king</a:t>
            </a:r>
            <a:r>
              <a:rPr lang="it-IT" sz="4000" b="1" dirty="0" smtClean="0"/>
              <a:t> </a:t>
            </a:r>
            <a:r>
              <a:rPr lang="it-IT" dirty="0" smtClean="0"/>
              <a:t>mentre pronuncia il famosissimo discorso  </a:t>
            </a:r>
            <a:r>
              <a:rPr lang="it-IT" b="1" dirty="0" smtClean="0"/>
              <a:t>«io ho un sogno...»</a:t>
            </a:r>
          </a:p>
          <a:p>
            <a:pPr marL="0" indent="0">
              <a:buNone/>
            </a:pPr>
            <a:endParaRPr lang="it-IT" dirty="0"/>
          </a:p>
          <a:p>
            <a:pPr marL="0" indent="0">
              <a:buNone/>
            </a:pPr>
            <a:endParaRPr lang="it-IT" dirty="0"/>
          </a:p>
        </p:txBody>
      </p:sp>
      <p:pic>
        <p:nvPicPr>
          <p:cNvPr id="6146" name="Picture 2" descr="C:\Users\utente\Desktop\testimoni di pace\mlk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331607"/>
            <a:ext cx="8134875" cy="5536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437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tente\Desktop\testimoni di pace\untitled.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7624" y="124984"/>
            <a:ext cx="5976664" cy="6601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8899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512" y="105062"/>
            <a:ext cx="3506880" cy="5890666"/>
          </a:xfrm>
        </p:spPr>
        <p:txBody>
          <a:bodyPr/>
          <a:lstStyle/>
          <a:p>
            <a:pPr algn="l"/>
            <a:r>
              <a:rPr lang="it-IT" sz="2800" b="1" dirty="0" smtClean="0"/>
              <a:t>1) il </a:t>
            </a:r>
            <a:r>
              <a:rPr lang="it-IT" sz="2800" b="1" dirty="0" smtClean="0"/>
              <a:t>«</a:t>
            </a:r>
            <a:r>
              <a:rPr lang="it-IT" sz="2800" b="1" dirty="0" err="1" smtClean="0"/>
              <a:t>Luter</a:t>
            </a:r>
            <a:r>
              <a:rPr lang="it-IT" sz="2800" b="1" dirty="0" smtClean="0"/>
              <a:t> </a:t>
            </a:r>
            <a:r>
              <a:rPr lang="it-IT" sz="2800" b="1" dirty="0" err="1" smtClean="0"/>
              <a:t>king</a:t>
            </a:r>
            <a:r>
              <a:rPr lang="it-IT" sz="2800" b="1" dirty="0" smtClean="0"/>
              <a:t> persiano»</a:t>
            </a:r>
            <a:br>
              <a:rPr lang="it-IT" sz="2800" b="1" dirty="0" smtClean="0"/>
            </a:br>
            <a:r>
              <a:rPr lang="it-IT" sz="2800" b="1" dirty="0" smtClean="0"/>
              <a:t/>
            </a:r>
            <a:br>
              <a:rPr lang="it-IT" sz="2800" b="1" dirty="0" smtClean="0"/>
            </a:br>
            <a:r>
              <a:rPr lang="it-IT" sz="2800" b="1" dirty="0"/>
              <a:t/>
            </a:r>
            <a:br>
              <a:rPr lang="it-IT" sz="2800" b="1" dirty="0"/>
            </a:br>
            <a:r>
              <a:rPr lang="it-IT" sz="2800" b="1" dirty="0" smtClean="0"/>
              <a:t>2) il </a:t>
            </a:r>
            <a:r>
              <a:rPr lang="it-IT" sz="2800" b="1" dirty="0"/>
              <a:t>«</a:t>
            </a:r>
            <a:r>
              <a:rPr lang="it-IT" sz="2800" b="1" dirty="0" err="1"/>
              <a:t>Ghandi</a:t>
            </a:r>
            <a:r>
              <a:rPr lang="it-IT" sz="2800" b="1" dirty="0"/>
              <a:t> </a:t>
            </a:r>
            <a:br>
              <a:rPr lang="it-IT" sz="2800" b="1" dirty="0"/>
            </a:br>
            <a:r>
              <a:rPr lang="it-IT" sz="2800" b="1" dirty="0"/>
              <a:t>musulmano</a:t>
            </a:r>
            <a:r>
              <a:rPr lang="it-IT" sz="2800" b="1" dirty="0" smtClean="0"/>
              <a:t>»</a:t>
            </a:r>
            <a:br>
              <a:rPr lang="it-IT" sz="2800" b="1" dirty="0" smtClean="0"/>
            </a:br>
            <a:r>
              <a:rPr lang="it-IT" sz="2800" b="1" dirty="0"/>
              <a:t/>
            </a:r>
            <a:br>
              <a:rPr lang="it-IT" sz="2800" b="1" dirty="0"/>
            </a:br>
            <a:r>
              <a:rPr lang="it-IT" sz="2800" b="1" dirty="0" smtClean="0"/>
              <a:t/>
            </a:r>
            <a:br>
              <a:rPr lang="it-IT" sz="2800" b="1" dirty="0" smtClean="0"/>
            </a:br>
            <a:r>
              <a:rPr lang="it-IT" sz="2800" b="1" dirty="0" smtClean="0"/>
              <a:t>3) </a:t>
            </a:r>
            <a:r>
              <a:rPr lang="it-IT" sz="2800" b="1" dirty="0" smtClean="0"/>
              <a:t>il </a:t>
            </a:r>
            <a:r>
              <a:rPr lang="it-IT" sz="2800" b="1" dirty="0" smtClean="0"/>
              <a:t>«Mandela vietnamita»</a:t>
            </a:r>
            <a:r>
              <a:rPr lang="it-IT" dirty="0"/>
              <a:t/>
            </a:r>
            <a:br>
              <a:rPr lang="it-IT" dirty="0"/>
            </a:br>
            <a:endParaRPr lang="it-IT" dirty="0"/>
          </a:p>
        </p:txBody>
      </p:sp>
      <p:pic>
        <p:nvPicPr>
          <p:cNvPr id="4" name="Picture 2" descr="C:\Users\utente\Desktop\testimoni di pace\untitl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6392" y="94152"/>
            <a:ext cx="5431323" cy="5999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4431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512" y="105062"/>
            <a:ext cx="4248472" cy="5890666"/>
          </a:xfrm>
        </p:spPr>
        <p:txBody>
          <a:bodyPr>
            <a:normAutofit/>
          </a:bodyPr>
          <a:lstStyle/>
          <a:p>
            <a:pPr algn="l"/>
            <a:r>
              <a:rPr lang="it-IT" sz="4000" b="1" dirty="0"/>
              <a:t>Abdul </a:t>
            </a:r>
            <a:r>
              <a:rPr lang="it-IT" sz="4000" b="1" dirty="0" err="1" smtClean="0"/>
              <a:t>Badshah</a:t>
            </a:r>
            <a:r>
              <a:rPr lang="it-IT" sz="4000" b="1" dirty="0" smtClean="0"/>
              <a:t> </a:t>
            </a:r>
            <a:r>
              <a:rPr lang="it-IT" sz="4000" b="1" dirty="0" err="1" smtClean="0"/>
              <a:t>Ghaffar</a:t>
            </a:r>
            <a:r>
              <a:rPr lang="it-IT" sz="4000" b="1" dirty="0" smtClean="0"/>
              <a:t> </a:t>
            </a:r>
            <a:r>
              <a:rPr lang="it-IT" sz="4000" b="1" dirty="0"/>
              <a:t>Khan</a:t>
            </a:r>
            <a:br>
              <a:rPr lang="it-IT" sz="4000" b="1" dirty="0"/>
            </a:br>
            <a:r>
              <a:rPr lang="it-IT" sz="4000" b="1" dirty="0"/>
              <a:t/>
            </a:r>
            <a:br>
              <a:rPr lang="it-IT" sz="4000" b="1" dirty="0"/>
            </a:br>
            <a:r>
              <a:rPr lang="it-IT" sz="4000" dirty="0" smtClean="0"/>
              <a:t>il «</a:t>
            </a:r>
            <a:r>
              <a:rPr lang="it-IT" sz="4000" dirty="0" err="1" smtClean="0"/>
              <a:t>Ghandi</a:t>
            </a:r>
            <a:r>
              <a:rPr lang="it-IT" sz="4000" dirty="0" smtClean="0"/>
              <a:t> musulmano»</a:t>
            </a:r>
            <a:r>
              <a:rPr lang="it-IT" sz="2800" b="1" dirty="0" smtClean="0"/>
              <a:t/>
            </a:r>
            <a:br>
              <a:rPr lang="it-IT" sz="2800" b="1" dirty="0" smtClean="0"/>
            </a:br>
            <a:r>
              <a:rPr lang="it-IT" sz="2800" b="1" dirty="0" smtClean="0"/>
              <a:t/>
            </a:r>
            <a:br>
              <a:rPr lang="it-IT" sz="2800" b="1" dirty="0" smtClean="0"/>
            </a:br>
            <a:r>
              <a:rPr lang="it-IT" sz="2800" b="1" dirty="0"/>
              <a:t/>
            </a:r>
            <a:br>
              <a:rPr lang="it-IT" sz="2800" b="1" dirty="0"/>
            </a:br>
            <a:r>
              <a:rPr lang="it-IT" dirty="0"/>
              <a:t/>
            </a:r>
            <a:br>
              <a:rPr lang="it-IT" dirty="0"/>
            </a:br>
            <a:endParaRPr lang="it-IT" dirty="0"/>
          </a:p>
        </p:txBody>
      </p:sp>
      <p:pic>
        <p:nvPicPr>
          <p:cNvPr id="7170" name="Picture 2" descr="C:\Users\utente\Desktop\testimoni di pace\11601_a270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1415" y="-4727"/>
            <a:ext cx="4968552" cy="6840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36070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tente\Desktop\testimoni di pace\Las-Abuelas-de-Plaza-de-Mayo.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5467350" cy="3162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utente\Desktop\testimoni di pace\2611101028_65b93b4b9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6000" y="1484784"/>
            <a:ext cx="5557704" cy="5373216"/>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3779912" y="980728"/>
            <a:ext cx="576064"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38468876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476672"/>
            <a:ext cx="8229600" cy="1143000"/>
          </a:xfrm>
        </p:spPr>
        <p:txBody>
          <a:bodyPr>
            <a:normAutofit fontScale="90000"/>
          </a:bodyPr>
          <a:lstStyle/>
          <a:p>
            <a:r>
              <a:rPr lang="en-US" b="1" dirty="0" err="1">
                <a:solidFill>
                  <a:srgbClr val="FF0000"/>
                </a:solidFill>
              </a:rPr>
              <a:t>Riconoscete</a:t>
            </a:r>
            <a:r>
              <a:rPr lang="en-US" b="1" dirty="0">
                <a:solidFill>
                  <a:srgbClr val="FF0000"/>
                </a:solidFill>
              </a:rPr>
              <a:t> chi è </a:t>
            </a:r>
            <a:r>
              <a:rPr lang="en-US" b="1" dirty="0" err="1">
                <a:solidFill>
                  <a:srgbClr val="FF0000"/>
                </a:solidFill>
              </a:rPr>
              <a:t>questa</a:t>
            </a:r>
            <a:r>
              <a:rPr lang="en-US" b="1" dirty="0">
                <a:solidFill>
                  <a:srgbClr val="FF0000"/>
                </a:solidFill>
              </a:rPr>
              <a:t> </a:t>
            </a:r>
            <a:r>
              <a:rPr lang="en-US" b="1" dirty="0" err="1">
                <a:solidFill>
                  <a:srgbClr val="FF0000"/>
                </a:solidFill>
              </a:rPr>
              <a:t>giovane</a:t>
            </a:r>
            <a:r>
              <a:rPr lang="en-US" b="1" dirty="0">
                <a:solidFill>
                  <a:srgbClr val="FF0000"/>
                </a:solidFill>
              </a:rPr>
              <a:t> donna? </a:t>
            </a:r>
            <a:br>
              <a:rPr lang="en-US" b="1" dirty="0">
                <a:solidFill>
                  <a:srgbClr val="FF0000"/>
                </a:solidFill>
              </a:rPr>
            </a:br>
            <a:endParaRPr lang="it-IT" dirty="0"/>
          </a:p>
        </p:txBody>
      </p:sp>
      <p:pic>
        <p:nvPicPr>
          <p:cNvPr id="4" name="MJ.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600200"/>
            <a:ext cx="8045450" cy="4525963"/>
          </a:xfrm>
        </p:spPr>
      </p:pic>
    </p:spTree>
    <p:extLst>
      <p:ext uri="{BB962C8B-B14F-4D97-AF65-F5344CB8AC3E}">
        <p14:creationId xmlns:p14="http://schemas.microsoft.com/office/powerpoint/2010/main" val="14090322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utente\Desktop\testimoni di pace\51B9Uxf3zqL__AC_UL320_SR214,320_.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0"/>
            <a:ext cx="45862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6193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23528" y="908720"/>
            <a:ext cx="8229600" cy="5472608"/>
          </a:xfrm>
        </p:spPr>
        <p:txBody>
          <a:bodyPr>
            <a:normAutofit fontScale="90000"/>
          </a:bodyPr>
          <a:lstStyle/>
          <a:p>
            <a:pPr algn="l"/>
            <a:r>
              <a:rPr lang="it-IT" sz="3100" b="1" dirty="0">
                <a:solidFill>
                  <a:srgbClr val="FF0000"/>
                </a:solidFill>
              </a:rPr>
              <a:t>A chi appartengono queste celebri parole</a:t>
            </a:r>
            <a:r>
              <a:rPr lang="it-IT" sz="3100" b="1" dirty="0" smtClean="0">
                <a:solidFill>
                  <a:srgbClr val="FF0000"/>
                </a:solidFill>
              </a:rPr>
              <a:t>?</a:t>
            </a:r>
            <a:r>
              <a:rPr lang="it-IT" sz="3100" dirty="0" smtClean="0">
                <a:solidFill>
                  <a:srgbClr val="FF0000"/>
                </a:solidFill>
              </a:rPr>
              <a:t/>
            </a:r>
            <a:br>
              <a:rPr lang="it-IT" sz="3100" dirty="0" smtClean="0">
                <a:solidFill>
                  <a:srgbClr val="FF0000"/>
                </a:solidFill>
              </a:rPr>
            </a:br>
            <a:r>
              <a:rPr lang="it-IT" sz="3100" dirty="0">
                <a:solidFill>
                  <a:srgbClr val="FF0000"/>
                </a:solidFill>
              </a:rPr>
              <a:t/>
            </a:r>
            <a:br>
              <a:rPr lang="it-IT" sz="3100" dirty="0">
                <a:solidFill>
                  <a:srgbClr val="FF0000"/>
                </a:solidFill>
              </a:rPr>
            </a:br>
            <a:r>
              <a:rPr lang="it-IT" sz="3100" dirty="0" smtClean="0"/>
              <a:t>«Non esiste povertà peggiore che non avere amore da dare»</a:t>
            </a:r>
            <a:br>
              <a:rPr lang="it-IT" sz="3100" dirty="0" smtClean="0"/>
            </a:br>
            <a:r>
              <a:rPr lang="it-IT" sz="3100" dirty="0"/>
              <a:t/>
            </a:r>
            <a:br>
              <a:rPr lang="it-IT" sz="3100" dirty="0"/>
            </a:br>
            <a:r>
              <a:rPr lang="it-IT" sz="3100" dirty="0" smtClean="0"/>
              <a:t>«Dio non pretende da me che abbia successo, Dio mi chiede di essergli fedele»</a:t>
            </a:r>
            <a:br>
              <a:rPr lang="it-IT" sz="3100" dirty="0" smtClean="0"/>
            </a:br>
            <a:r>
              <a:rPr lang="it-IT" sz="3100" dirty="0"/>
              <a:t/>
            </a:r>
            <a:br>
              <a:rPr lang="it-IT" sz="3100" dirty="0"/>
            </a:br>
            <a:r>
              <a:rPr lang="it-IT" sz="3100" dirty="0" smtClean="0"/>
              <a:t>«Il frutto del silenzio è la preghiera</a:t>
            </a:r>
            <a:br>
              <a:rPr lang="it-IT" sz="3100" dirty="0" smtClean="0"/>
            </a:br>
            <a:r>
              <a:rPr lang="it-IT" sz="3100" dirty="0" smtClean="0"/>
              <a:t>il frutto della preghiera è la fede</a:t>
            </a:r>
            <a:br>
              <a:rPr lang="it-IT" sz="3100" dirty="0" smtClean="0"/>
            </a:br>
            <a:r>
              <a:rPr lang="it-IT" sz="3100" dirty="0" smtClean="0"/>
              <a:t>il frutto della fede è l’amore</a:t>
            </a:r>
            <a:br>
              <a:rPr lang="it-IT" sz="3100" dirty="0" smtClean="0"/>
            </a:br>
            <a:r>
              <a:rPr lang="it-IT" sz="3100" dirty="0" smtClean="0"/>
              <a:t>il frutto dell’amore è il servizio</a:t>
            </a:r>
            <a:br>
              <a:rPr lang="it-IT" sz="3100" dirty="0" smtClean="0"/>
            </a:br>
            <a:r>
              <a:rPr lang="it-IT" sz="3100" dirty="0" smtClean="0"/>
              <a:t>e il frutto del servizio è la pace»</a:t>
            </a:r>
            <a:r>
              <a:rPr lang="it-IT" sz="3100" dirty="0"/>
              <a:t/>
            </a:r>
            <a:br>
              <a:rPr lang="it-IT" sz="3100" dirty="0"/>
            </a:br>
            <a:r>
              <a:rPr lang="it-IT" dirty="0"/>
              <a:t/>
            </a:r>
            <a:br>
              <a:rPr lang="it-IT" dirty="0"/>
            </a:br>
            <a:endParaRPr lang="it-IT" dirty="0"/>
          </a:p>
        </p:txBody>
      </p:sp>
    </p:spTree>
    <p:extLst>
      <p:ext uri="{BB962C8B-B14F-4D97-AF65-F5344CB8AC3E}">
        <p14:creationId xmlns:p14="http://schemas.microsoft.com/office/powerpoint/2010/main" val="34826014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074" name="Picture 2" descr="C:\Users\utente\Desktop\testimoni di pace\maxresdefault.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3573016"/>
            <a:ext cx="4410914" cy="248113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utente\Desktop\testimoni di pace\mteresa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96952"/>
            <a:ext cx="4762500" cy="34671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utente\Desktop\testimoni di pace\Madre-Teresa-Sant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4614" y="9914"/>
            <a:ext cx="6406122" cy="3203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2323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51520" y="332656"/>
            <a:ext cx="8712968" cy="6408712"/>
          </a:xfrm>
        </p:spPr>
        <p:txBody>
          <a:bodyPr>
            <a:normAutofit/>
          </a:bodyPr>
          <a:lstStyle/>
          <a:p>
            <a:pPr marL="0" indent="0" algn="r">
              <a:buNone/>
            </a:pPr>
            <a:r>
              <a:rPr lang="it-IT" i="1" dirty="0" smtClean="0"/>
              <a:t>1 maggio 1981</a:t>
            </a:r>
          </a:p>
          <a:p>
            <a:pPr marL="0" indent="0">
              <a:buNone/>
            </a:pPr>
            <a:r>
              <a:rPr lang="it-IT" sz="2000" i="1" dirty="0" smtClean="0">
                <a:latin typeface="Arial" panose="020B0604020202020204" pitchFamily="34" charset="0"/>
                <a:cs typeface="Arial" panose="020B0604020202020204" pitchFamily="34" charset="0"/>
              </a:rPr>
              <a:t>Venerati </a:t>
            </a:r>
            <a:r>
              <a:rPr lang="it-IT" sz="2000" i="1" dirty="0">
                <a:latin typeface="Arial" panose="020B0604020202020204" pitchFamily="34" charset="0"/>
                <a:cs typeface="Arial" panose="020B0604020202020204" pitchFamily="34" charset="0"/>
              </a:rPr>
              <a:t>Fratelli, </a:t>
            </a:r>
            <a:endParaRPr lang="it-IT" sz="2000" i="1" dirty="0" smtClean="0">
              <a:latin typeface="Arial" panose="020B0604020202020204" pitchFamily="34" charset="0"/>
              <a:cs typeface="Arial" panose="020B0604020202020204" pitchFamily="34" charset="0"/>
            </a:endParaRPr>
          </a:p>
          <a:p>
            <a:pPr marL="0" indent="0">
              <a:buNone/>
            </a:pPr>
            <a:r>
              <a:rPr lang="it-IT" sz="2000" i="1" dirty="0" smtClean="0">
                <a:latin typeface="Arial" panose="020B0604020202020204" pitchFamily="34" charset="0"/>
                <a:cs typeface="Arial" panose="020B0604020202020204" pitchFamily="34" charset="0"/>
              </a:rPr>
              <a:t>carissimi </a:t>
            </a:r>
            <a:r>
              <a:rPr lang="it-IT" sz="2000" i="1" dirty="0">
                <a:latin typeface="Arial" panose="020B0604020202020204" pitchFamily="34" charset="0"/>
                <a:cs typeface="Arial" panose="020B0604020202020204" pitchFamily="34" charset="0"/>
              </a:rPr>
              <a:t>Figli e </a:t>
            </a:r>
            <a:r>
              <a:rPr lang="it-IT" sz="2000" i="1" dirty="0" smtClean="0">
                <a:latin typeface="Arial" panose="020B0604020202020204" pitchFamily="34" charset="0"/>
                <a:cs typeface="Arial" panose="020B0604020202020204" pitchFamily="34" charset="0"/>
              </a:rPr>
              <a:t>Figlie, </a:t>
            </a:r>
          </a:p>
          <a:p>
            <a:pPr marL="0" indent="0">
              <a:buNone/>
            </a:pPr>
            <a:r>
              <a:rPr lang="it-IT" sz="2000" i="1" dirty="0" smtClean="0">
                <a:latin typeface="Arial" panose="020B0604020202020204" pitchFamily="34" charset="0"/>
                <a:cs typeface="Arial" panose="020B0604020202020204" pitchFamily="34" charset="0"/>
              </a:rPr>
              <a:t>salute </a:t>
            </a:r>
            <a:r>
              <a:rPr lang="it-IT" sz="2000" i="1" dirty="0">
                <a:latin typeface="Arial" panose="020B0604020202020204" pitchFamily="34" charset="0"/>
                <a:cs typeface="Arial" panose="020B0604020202020204" pitchFamily="34" charset="0"/>
              </a:rPr>
              <a:t>e Apostolica Benedizione</a:t>
            </a:r>
            <a:r>
              <a:rPr lang="it-IT" sz="2000" i="1" dirty="0" smtClean="0">
                <a:latin typeface="Arial" panose="020B0604020202020204" pitchFamily="34" charset="0"/>
                <a:cs typeface="Arial" panose="020B0604020202020204" pitchFamily="34" charset="0"/>
              </a:rPr>
              <a:t>!</a:t>
            </a:r>
          </a:p>
          <a:p>
            <a:pPr marL="0" indent="0">
              <a:buNone/>
            </a:pPr>
            <a:endParaRPr lang="it-IT" sz="2000" dirty="0">
              <a:latin typeface="Arial" panose="020B0604020202020204" pitchFamily="34" charset="0"/>
              <a:cs typeface="Arial" panose="020B0604020202020204" pitchFamily="34" charset="0"/>
            </a:endParaRPr>
          </a:p>
          <a:p>
            <a:pPr marL="0" indent="0">
              <a:buNone/>
            </a:pPr>
            <a:r>
              <a:rPr lang="it-IT" sz="2000" dirty="0">
                <a:latin typeface="Arial" panose="020B0604020202020204" pitchFamily="34" charset="0"/>
                <a:cs typeface="Arial" panose="020B0604020202020204" pitchFamily="34" charset="0"/>
              </a:rPr>
              <a:t>1. </a:t>
            </a:r>
            <a:r>
              <a:rPr lang="it-IT" sz="2000" b="1" u="sng" dirty="0">
                <a:latin typeface="Arial" panose="020B0604020202020204" pitchFamily="34" charset="0"/>
                <a:cs typeface="Arial" panose="020B0604020202020204" pitchFamily="34" charset="0"/>
              </a:rPr>
              <a:t>Il centenario della promulgazione dell'Enciclica </a:t>
            </a:r>
            <a:r>
              <a:rPr lang="it-IT" sz="2000" u="sng" dirty="0">
                <a:latin typeface="Arial" panose="020B0604020202020204" pitchFamily="34" charset="0"/>
                <a:cs typeface="Arial" panose="020B0604020202020204" pitchFamily="34" charset="0"/>
              </a:rPr>
              <a:t>del mio predecessore </a:t>
            </a:r>
            <a:r>
              <a:rPr lang="it-IT" sz="2000" u="sng" dirty="0">
                <a:latin typeface="Arial" panose="020B0604020202020204" pitchFamily="34" charset="0"/>
                <a:cs typeface="Arial" panose="020B0604020202020204" pitchFamily="34" charset="0"/>
                <a:hlinkClick r:id="rId2"/>
              </a:rPr>
              <a:t>Leone </a:t>
            </a:r>
            <a:r>
              <a:rPr lang="it-IT" sz="2000" u="sng" dirty="0" smtClean="0">
                <a:latin typeface="Arial" panose="020B0604020202020204" pitchFamily="34" charset="0"/>
                <a:cs typeface="Arial" panose="020B0604020202020204" pitchFamily="34" charset="0"/>
                <a:hlinkClick r:id="rId2"/>
              </a:rPr>
              <a:t>XIII</a:t>
            </a:r>
            <a:r>
              <a:rPr lang="it-IT" sz="2000" u="sng" dirty="0" smtClean="0">
                <a:latin typeface="Arial" panose="020B0604020202020204" pitchFamily="34" charset="0"/>
                <a:cs typeface="Arial" panose="020B0604020202020204" pitchFamily="34" charset="0"/>
              </a:rPr>
              <a:t>, </a:t>
            </a:r>
            <a:r>
              <a:rPr lang="it-IT" sz="2000" u="sng" dirty="0">
                <a:latin typeface="Arial" panose="020B0604020202020204" pitchFamily="34" charset="0"/>
                <a:cs typeface="Arial" panose="020B0604020202020204" pitchFamily="34" charset="0"/>
              </a:rPr>
              <a:t>che inizia con le parole </a:t>
            </a:r>
            <a:r>
              <a:rPr lang="it-IT" sz="2000" b="1" i="1" u="sng" dirty="0">
                <a:latin typeface="Arial" panose="020B0604020202020204" pitchFamily="34" charset="0"/>
                <a:cs typeface="Arial" panose="020B0604020202020204" pitchFamily="34" charset="0"/>
              </a:rPr>
              <a:t>Rerum novarum</a:t>
            </a:r>
            <a:r>
              <a:rPr lang="it-IT" sz="2000" b="1" u="sng" dirty="0">
                <a:latin typeface="Arial" panose="020B0604020202020204" pitchFamily="34" charset="0"/>
                <a:cs typeface="Arial" panose="020B0604020202020204" pitchFamily="34" charset="0"/>
              </a:rPr>
              <a:t>,</a:t>
            </a:r>
            <a:r>
              <a:rPr lang="it-IT" sz="2000" b="1" baseline="30000" dirty="0">
                <a:latin typeface="Arial" panose="020B0604020202020204" pitchFamily="34" charset="0"/>
                <a:cs typeface="Arial" panose="020B0604020202020204" pitchFamily="34" charset="0"/>
                <a:hlinkClick r:id="rId3"/>
              </a:rPr>
              <a:t>1</a:t>
            </a:r>
            <a:r>
              <a:rPr lang="it-IT" sz="2000" b="1" dirty="0">
                <a:latin typeface="Arial" panose="020B0604020202020204" pitchFamily="34" charset="0"/>
                <a:cs typeface="Arial" panose="020B0604020202020204" pitchFamily="34" charset="0"/>
              </a:rPr>
              <a:t> </a:t>
            </a:r>
            <a:r>
              <a:rPr lang="it-IT" sz="2000" dirty="0">
                <a:latin typeface="Arial" panose="020B0604020202020204" pitchFamily="34" charset="0"/>
                <a:cs typeface="Arial" panose="020B0604020202020204" pitchFamily="34" charset="0"/>
              </a:rPr>
              <a:t>segna una data di rilevante importanza nella presente storia della Chiesa ed anche nel mio pontificato. </a:t>
            </a:r>
            <a:r>
              <a:rPr lang="it-IT" sz="2000" dirty="0" smtClean="0">
                <a:latin typeface="Arial" panose="020B0604020202020204" pitchFamily="34" charset="0"/>
                <a:cs typeface="Arial" panose="020B0604020202020204" pitchFamily="34" charset="0"/>
              </a:rPr>
              <a:t>..</a:t>
            </a:r>
          </a:p>
          <a:p>
            <a:pPr marL="0" indent="0">
              <a:buNone/>
            </a:pPr>
            <a:r>
              <a:rPr lang="it-IT" sz="2000" dirty="0" smtClean="0">
                <a:latin typeface="Arial" panose="020B0604020202020204" pitchFamily="34" charset="0"/>
                <a:cs typeface="Arial" panose="020B0604020202020204" pitchFamily="34" charset="0"/>
              </a:rPr>
              <a:t>3</a:t>
            </a:r>
            <a:r>
              <a:rPr lang="it-IT" sz="2000" dirty="0">
                <a:latin typeface="Arial" panose="020B0604020202020204" pitchFamily="34" charset="0"/>
                <a:cs typeface="Arial" panose="020B0604020202020204" pitchFamily="34" charset="0"/>
              </a:rPr>
              <a:t>. Intendo ora proporre una «rilettura» dell'Enciclica </a:t>
            </a:r>
            <a:r>
              <a:rPr lang="it-IT" sz="2000" dirty="0" err="1">
                <a:latin typeface="Arial" panose="020B0604020202020204" pitchFamily="34" charset="0"/>
                <a:cs typeface="Arial" panose="020B0604020202020204" pitchFamily="34" charset="0"/>
              </a:rPr>
              <a:t>leoniana</a:t>
            </a:r>
            <a:r>
              <a:rPr lang="it-IT" sz="2000" dirty="0">
                <a:latin typeface="Arial" panose="020B0604020202020204" pitchFamily="34" charset="0"/>
                <a:cs typeface="Arial" panose="020B0604020202020204" pitchFamily="34" charset="0"/>
              </a:rPr>
              <a:t>, invitando a </a:t>
            </a:r>
            <a:r>
              <a:rPr lang="it-IT" sz="2000" b="1" dirty="0">
                <a:latin typeface="Arial" panose="020B0604020202020204" pitchFamily="34" charset="0"/>
                <a:cs typeface="Arial" panose="020B0604020202020204" pitchFamily="34" charset="0"/>
              </a:rPr>
              <a:t>«guardare indietro», </a:t>
            </a:r>
            <a:r>
              <a:rPr lang="it-IT" sz="2000" dirty="0">
                <a:latin typeface="Arial" panose="020B0604020202020204" pitchFamily="34" charset="0"/>
                <a:cs typeface="Arial" panose="020B0604020202020204" pitchFamily="34" charset="0"/>
              </a:rPr>
              <a:t>al suo testo stesso per scoprire nuovamente la ricchezza dei principi fondamentali, in essa formulati, per la soluzione della questione operaia. Ma invito anche a </a:t>
            </a:r>
            <a:r>
              <a:rPr lang="it-IT" sz="2000" b="1" dirty="0">
                <a:latin typeface="Arial" panose="020B0604020202020204" pitchFamily="34" charset="0"/>
                <a:cs typeface="Arial" panose="020B0604020202020204" pitchFamily="34" charset="0"/>
              </a:rPr>
              <a:t>«guardare intorno», alle «cose nuove»</a:t>
            </a:r>
            <a:r>
              <a:rPr lang="it-IT" sz="2000" dirty="0">
                <a:latin typeface="Arial" panose="020B0604020202020204" pitchFamily="34" charset="0"/>
                <a:cs typeface="Arial" panose="020B0604020202020204" pitchFamily="34" charset="0"/>
              </a:rPr>
              <a:t>, che ci circondano ed in cui ci </a:t>
            </a:r>
            <a:r>
              <a:rPr lang="it-IT" sz="2000" dirty="0" smtClean="0">
                <a:latin typeface="Arial" panose="020B0604020202020204" pitchFamily="34" charset="0"/>
                <a:cs typeface="Arial" panose="020B0604020202020204" pitchFamily="34" charset="0"/>
              </a:rPr>
              <a:t>troviamo immersi... </a:t>
            </a:r>
            <a:r>
              <a:rPr lang="it-IT" sz="2000" dirty="0">
                <a:latin typeface="Arial" panose="020B0604020202020204" pitchFamily="34" charset="0"/>
                <a:cs typeface="Arial" panose="020B0604020202020204" pitchFamily="34" charset="0"/>
              </a:rPr>
              <a:t>Invito, infine, a </a:t>
            </a:r>
            <a:r>
              <a:rPr lang="it-IT" sz="2000" b="1" dirty="0">
                <a:latin typeface="Arial" panose="020B0604020202020204" pitchFamily="34" charset="0"/>
                <a:cs typeface="Arial" panose="020B0604020202020204" pitchFamily="34" charset="0"/>
              </a:rPr>
              <a:t>«guardare al futuro», </a:t>
            </a:r>
            <a:r>
              <a:rPr lang="it-IT" sz="2000" dirty="0">
                <a:latin typeface="Arial" panose="020B0604020202020204" pitchFamily="34" charset="0"/>
                <a:cs typeface="Arial" panose="020B0604020202020204" pitchFamily="34" charset="0"/>
              </a:rPr>
              <a:t>quando già s'intravede il terzo Millennio dell'era cristiana, carico di incognite, ma anche di </a:t>
            </a:r>
            <a:r>
              <a:rPr lang="it-IT" sz="2000" dirty="0" smtClean="0">
                <a:latin typeface="Arial" panose="020B0604020202020204" pitchFamily="34" charset="0"/>
                <a:cs typeface="Arial" panose="020B0604020202020204" pitchFamily="34" charset="0"/>
              </a:rPr>
              <a:t>promesse. </a:t>
            </a:r>
            <a:r>
              <a:rPr lang="it-IT" sz="2000" u="sng" dirty="0" smtClean="0">
                <a:latin typeface="Arial" panose="020B0604020202020204" pitchFamily="34" charset="0"/>
                <a:cs typeface="Arial" panose="020B0604020202020204" pitchFamily="34" charset="0"/>
              </a:rPr>
              <a:t>Incognite e promesse che </a:t>
            </a:r>
            <a:r>
              <a:rPr lang="it-IT" sz="2000" u="sng" dirty="0">
                <a:latin typeface="Arial" panose="020B0604020202020204" pitchFamily="34" charset="0"/>
                <a:cs typeface="Arial" panose="020B0604020202020204" pitchFamily="34" charset="0"/>
              </a:rPr>
              <a:t>fanno appello alla nostra immaginazione e creatività, stimolando anche la nostra responsabilità, quali discepoli dell'«unico maestro</a:t>
            </a:r>
            <a:r>
              <a:rPr lang="it-IT" sz="2000" u="sng" dirty="0" smtClean="0">
                <a:latin typeface="Arial" panose="020B0604020202020204" pitchFamily="34" charset="0"/>
                <a:cs typeface="Arial" panose="020B0604020202020204" pitchFamily="34" charset="0"/>
              </a:rPr>
              <a:t>»</a:t>
            </a:r>
          </a:p>
          <a:p>
            <a:pPr marL="0" indent="0">
              <a:buNone/>
            </a:pPr>
            <a:endParaRPr lang="it-IT" sz="2200" dirty="0">
              <a:latin typeface="Arial" panose="020B0604020202020204" pitchFamily="34" charset="0"/>
              <a:cs typeface="Arial" panose="020B0604020202020204" pitchFamily="34" charset="0"/>
            </a:endParaRPr>
          </a:p>
          <a:p>
            <a:pPr marL="0" indent="0">
              <a:buNone/>
            </a:pPr>
            <a:endParaRPr lang="it-IT" sz="2200" dirty="0" smtClean="0">
              <a:latin typeface="Arial" panose="020B0604020202020204" pitchFamily="34" charset="0"/>
              <a:cs typeface="Arial" panose="020B0604020202020204" pitchFamily="34" charset="0"/>
            </a:endParaRPr>
          </a:p>
          <a:p>
            <a:pPr marL="0" indent="0">
              <a:buNone/>
            </a:pPr>
            <a:endParaRPr lang="it-IT" sz="2200" u="sng" dirty="0" smtClean="0">
              <a:latin typeface="Arial" panose="020B0604020202020204" pitchFamily="34" charset="0"/>
              <a:cs typeface="Arial" panose="020B0604020202020204" pitchFamily="34" charset="0"/>
            </a:endParaRPr>
          </a:p>
          <a:p>
            <a:pPr marL="0" indent="0">
              <a:buNone/>
            </a:pPr>
            <a:endParaRPr lang="it-IT" sz="2600" u="sng" dirty="0" smtClean="0">
              <a:latin typeface="Arial" panose="020B0604020202020204" pitchFamily="34" charset="0"/>
              <a:cs typeface="Arial" panose="020B0604020202020204" pitchFamily="34" charset="0"/>
            </a:endParaRPr>
          </a:p>
          <a:p>
            <a:pPr marL="0" indent="0">
              <a:buNone/>
            </a:pPr>
            <a:endParaRPr lang="it-IT" dirty="0"/>
          </a:p>
        </p:txBody>
      </p:sp>
    </p:spTree>
    <p:extLst>
      <p:ext uri="{BB962C8B-B14F-4D97-AF65-F5344CB8AC3E}">
        <p14:creationId xmlns:p14="http://schemas.microsoft.com/office/powerpoint/2010/main" val="36231916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51520" y="188640"/>
            <a:ext cx="8712968" cy="6408712"/>
          </a:xfrm>
        </p:spPr>
        <p:txBody>
          <a:bodyPr>
            <a:normAutofit lnSpcReduction="10000"/>
          </a:bodyPr>
          <a:lstStyle/>
          <a:p>
            <a:pPr marL="0" indent="0" algn="r">
              <a:buNone/>
            </a:pPr>
            <a:r>
              <a:rPr lang="it-IT" i="1" dirty="0" smtClean="0"/>
              <a:t>1 maggio 1981</a:t>
            </a:r>
          </a:p>
          <a:p>
            <a:pPr marL="0" indent="0" algn="r">
              <a:buNone/>
            </a:pPr>
            <a:endParaRPr lang="it-IT" sz="1500" i="1" dirty="0" smtClean="0"/>
          </a:p>
          <a:p>
            <a:pPr marL="0" indent="0">
              <a:buNone/>
            </a:pPr>
            <a:r>
              <a:rPr lang="it-IT" sz="2000" i="1" dirty="0" smtClean="0">
                <a:latin typeface="Arial" panose="020B0604020202020204" pitchFamily="34" charset="0"/>
                <a:cs typeface="Arial" panose="020B0604020202020204" pitchFamily="34" charset="0"/>
              </a:rPr>
              <a:t>Venerati </a:t>
            </a:r>
            <a:r>
              <a:rPr lang="it-IT" sz="2000" i="1" dirty="0">
                <a:latin typeface="Arial" panose="020B0604020202020204" pitchFamily="34" charset="0"/>
                <a:cs typeface="Arial" panose="020B0604020202020204" pitchFamily="34" charset="0"/>
              </a:rPr>
              <a:t>Fratelli, </a:t>
            </a:r>
            <a:r>
              <a:rPr lang="it-IT" sz="2000" i="1" dirty="0" smtClean="0">
                <a:latin typeface="Arial" panose="020B0604020202020204" pitchFamily="34" charset="0"/>
                <a:cs typeface="Arial" panose="020B0604020202020204" pitchFamily="34" charset="0"/>
              </a:rPr>
              <a:t>carissimi </a:t>
            </a:r>
            <a:r>
              <a:rPr lang="it-IT" sz="2000" i="1" dirty="0">
                <a:latin typeface="Arial" panose="020B0604020202020204" pitchFamily="34" charset="0"/>
                <a:cs typeface="Arial" panose="020B0604020202020204" pitchFamily="34" charset="0"/>
              </a:rPr>
              <a:t>Figli e </a:t>
            </a:r>
            <a:r>
              <a:rPr lang="it-IT" sz="2000" i="1" dirty="0" smtClean="0">
                <a:latin typeface="Arial" panose="020B0604020202020204" pitchFamily="34" charset="0"/>
                <a:cs typeface="Arial" panose="020B0604020202020204" pitchFamily="34" charset="0"/>
              </a:rPr>
              <a:t>Figlie, salute </a:t>
            </a:r>
            <a:r>
              <a:rPr lang="it-IT" sz="2000" i="1" dirty="0">
                <a:latin typeface="Arial" panose="020B0604020202020204" pitchFamily="34" charset="0"/>
                <a:cs typeface="Arial" panose="020B0604020202020204" pitchFamily="34" charset="0"/>
              </a:rPr>
              <a:t>e Apostolica Benedizione!</a:t>
            </a:r>
            <a:endParaRPr lang="it-IT" sz="2000" dirty="0">
              <a:latin typeface="Arial" panose="020B0604020202020204" pitchFamily="34" charset="0"/>
              <a:cs typeface="Arial" panose="020B0604020202020204" pitchFamily="34" charset="0"/>
            </a:endParaRPr>
          </a:p>
          <a:p>
            <a:pPr marL="0" indent="0">
              <a:buNone/>
            </a:pPr>
            <a:r>
              <a:rPr lang="it-IT" sz="2000" dirty="0">
                <a:latin typeface="Arial" panose="020B0604020202020204" pitchFamily="34" charset="0"/>
                <a:cs typeface="Arial" panose="020B0604020202020204" pitchFamily="34" charset="0"/>
              </a:rPr>
              <a:t>1. </a:t>
            </a:r>
            <a:r>
              <a:rPr lang="it-IT" sz="2000" b="1" dirty="0">
                <a:latin typeface="Arial" panose="020B0604020202020204" pitchFamily="34" charset="0"/>
                <a:cs typeface="Arial" panose="020B0604020202020204" pitchFamily="34" charset="0"/>
              </a:rPr>
              <a:t>Il centenario della promulgazione dell'Enciclica </a:t>
            </a:r>
            <a:r>
              <a:rPr lang="it-IT" sz="2000" dirty="0">
                <a:latin typeface="Arial" panose="020B0604020202020204" pitchFamily="34" charset="0"/>
                <a:cs typeface="Arial" panose="020B0604020202020204" pitchFamily="34" charset="0"/>
              </a:rPr>
              <a:t>del mio predecessore </a:t>
            </a:r>
            <a:r>
              <a:rPr lang="it-IT" sz="2000" dirty="0">
                <a:latin typeface="Arial" panose="020B0604020202020204" pitchFamily="34" charset="0"/>
                <a:cs typeface="Arial" panose="020B0604020202020204" pitchFamily="34" charset="0"/>
                <a:hlinkClick r:id="rId2"/>
              </a:rPr>
              <a:t>Leone </a:t>
            </a:r>
            <a:r>
              <a:rPr lang="it-IT" sz="2000" dirty="0" smtClean="0">
                <a:latin typeface="Arial" panose="020B0604020202020204" pitchFamily="34" charset="0"/>
                <a:cs typeface="Arial" panose="020B0604020202020204" pitchFamily="34" charset="0"/>
                <a:hlinkClick r:id="rId2"/>
              </a:rPr>
              <a:t>XIII</a:t>
            </a:r>
            <a:r>
              <a:rPr lang="it-IT" sz="2000" dirty="0" smtClean="0">
                <a:latin typeface="Arial" panose="020B0604020202020204" pitchFamily="34" charset="0"/>
                <a:cs typeface="Arial" panose="020B0604020202020204" pitchFamily="34" charset="0"/>
              </a:rPr>
              <a:t>, </a:t>
            </a:r>
            <a:r>
              <a:rPr lang="it-IT" sz="2000" dirty="0">
                <a:latin typeface="Arial" panose="020B0604020202020204" pitchFamily="34" charset="0"/>
                <a:cs typeface="Arial" panose="020B0604020202020204" pitchFamily="34" charset="0"/>
              </a:rPr>
              <a:t>che inizia con le parole </a:t>
            </a:r>
            <a:r>
              <a:rPr lang="it-IT" sz="2000" b="1" i="1" dirty="0">
                <a:latin typeface="Arial" panose="020B0604020202020204" pitchFamily="34" charset="0"/>
                <a:cs typeface="Arial" panose="020B0604020202020204" pitchFamily="34" charset="0"/>
              </a:rPr>
              <a:t>Rerum novarum</a:t>
            </a:r>
            <a:r>
              <a:rPr lang="it-IT" sz="2000" b="1" dirty="0">
                <a:latin typeface="Arial" panose="020B0604020202020204" pitchFamily="34" charset="0"/>
                <a:cs typeface="Arial" panose="020B0604020202020204" pitchFamily="34" charset="0"/>
              </a:rPr>
              <a:t>,</a:t>
            </a:r>
            <a:r>
              <a:rPr lang="it-IT" sz="2000" b="1" baseline="30000" dirty="0">
                <a:latin typeface="Arial" panose="020B0604020202020204" pitchFamily="34" charset="0"/>
                <a:cs typeface="Arial" panose="020B0604020202020204" pitchFamily="34" charset="0"/>
                <a:hlinkClick r:id="rId3"/>
              </a:rPr>
              <a:t>1</a:t>
            </a:r>
            <a:r>
              <a:rPr lang="it-IT" sz="2000" b="1" dirty="0">
                <a:latin typeface="Arial" panose="020B0604020202020204" pitchFamily="34" charset="0"/>
                <a:cs typeface="Arial" panose="020B0604020202020204" pitchFamily="34" charset="0"/>
              </a:rPr>
              <a:t> </a:t>
            </a:r>
            <a:r>
              <a:rPr lang="it-IT" sz="2000" dirty="0">
                <a:latin typeface="Arial" panose="020B0604020202020204" pitchFamily="34" charset="0"/>
                <a:cs typeface="Arial" panose="020B0604020202020204" pitchFamily="34" charset="0"/>
              </a:rPr>
              <a:t>segna una data di rilevante importanza nella presente storia della Chiesa ed anche nel mio pontificato. </a:t>
            </a:r>
            <a:r>
              <a:rPr lang="it-IT" sz="2000" dirty="0" smtClean="0">
                <a:latin typeface="Arial" panose="020B0604020202020204" pitchFamily="34" charset="0"/>
                <a:cs typeface="Arial" panose="020B0604020202020204" pitchFamily="34" charset="0"/>
              </a:rPr>
              <a:t>.....</a:t>
            </a:r>
            <a:endParaRPr lang="it-IT" sz="2000" dirty="0" smtClean="0">
              <a:latin typeface="Arial" panose="020B0604020202020204" pitchFamily="34" charset="0"/>
              <a:cs typeface="Arial" panose="020B0604020202020204" pitchFamily="34" charset="0"/>
            </a:endParaRPr>
          </a:p>
          <a:p>
            <a:pPr marL="0" indent="0">
              <a:buNone/>
            </a:pPr>
            <a:endParaRPr lang="it-IT" sz="1800" b="1" u="sng" dirty="0">
              <a:latin typeface="Arial" panose="020B0604020202020204" pitchFamily="34" charset="0"/>
              <a:cs typeface="Arial" panose="020B0604020202020204" pitchFamily="34" charset="0"/>
            </a:endParaRPr>
          </a:p>
          <a:p>
            <a:pPr marL="0" indent="0">
              <a:buNone/>
            </a:pPr>
            <a:r>
              <a:rPr lang="it-IT" sz="4000" b="1" dirty="0" smtClean="0">
                <a:solidFill>
                  <a:srgbClr val="FF0000"/>
                </a:solidFill>
                <a:latin typeface="Arial" panose="020B0604020202020204" pitchFamily="34" charset="0"/>
                <a:cs typeface="Arial" panose="020B0604020202020204" pitchFamily="34" charset="0"/>
              </a:rPr>
              <a:t>Come si intitola questa enciclica?</a:t>
            </a:r>
          </a:p>
          <a:p>
            <a:pPr marL="0" indent="0">
              <a:buNone/>
            </a:pPr>
            <a:endParaRPr lang="it-IT" sz="4000" b="1" dirty="0" smtClean="0">
              <a:latin typeface="Arial" panose="020B0604020202020204" pitchFamily="34" charset="0"/>
              <a:cs typeface="Arial" panose="020B0604020202020204" pitchFamily="34" charset="0"/>
            </a:endParaRPr>
          </a:p>
          <a:p>
            <a:pPr marL="0" indent="0">
              <a:buNone/>
            </a:pPr>
            <a:r>
              <a:rPr lang="it-IT" sz="4000" b="1" dirty="0" smtClean="0">
                <a:latin typeface="Arial" panose="020B0604020202020204" pitchFamily="34" charset="0"/>
                <a:cs typeface="Arial" panose="020B0604020202020204" pitchFamily="34" charset="0"/>
              </a:rPr>
              <a:t>1) </a:t>
            </a:r>
            <a:r>
              <a:rPr lang="it-IT" sz="4000" b="1" dirty="0" err="1" smtClean="0">
                <a:latin typeface="Arial" panose="020B0604020202020204" pitchFamily="34" charset="0"/>
                <a:cs typeface="Arial" panose="020B0604020202020204" pitchFamily="34" charset="0"/>
              </a:rPr>
              <a:t>Centesimus</a:t>
            </a:r>
            <a:r>
              <a:rPr lang="it-IT" sz="4000" b="1" dirty="0" smtClean="0">
                <a:latin typeface="Arial" panose="020B0604020202020204" pitchFamily="34" charset="0"/>
                <a:cs typeface="Arial" panose="020B0604020202020204" pitchFamily="34" charset="0"/>
              </a:rPr>
              <a:t> </a:t>
            </a:r>
            <a:r>
              <a:rPr lang="it-IT" sz="4000" b="1" dirty="0" err="1" smtClean="0">
                <a:latin typeface="Arial" panose="020B0604020202020204" pitchFamily="34" charset="0"/>
                <a:cs typeface="Arial" panose="020B0604020202020204" pitchFamily="34" charset="0"/>
              </a:rPr>
              <a:t>annus</a:t>
            </a:r>
            <a:r>
              <a:rPr lang="it-IT" sz="4000" b="1" dirty="0" smtClean="0">
                <a:latin typeface="Arial" panose="020B0604020202020204" pitchFamily="34" charset="0"/>
                <a:cs typeface="Arial" panose="020B0604020202020204" pitchFamily="34" charset="0"/>
              </a:rPr>
              <a:t> </a:t>
            </a:r>
          </a:p>
          <a:p>
            <a:pPr marL="0" indent="0">
              <a:buNone/>
            </a:pPr>
            <a:r>
              <a:rPr lang="it-IT" sz="4000" b="1" dirty="0" smtClean="0">
                <a:latin typeface="Arial" panose="020B0604020202020204" pitchFamily="34" charset="0"/>
                <a:cs typeface="Arial" panose="020B0604020202020204" pitchFamily="34" charset="0"/>
              </a:rPr>
              <a:t>2) </a:t>
            </a:r>
            <a:r>
              <a:rPr lang="it-IT" sz="4000" b="1" dirty="0" err="1" smtClean="0">
                <a:latin typeface="Arial" panose="020B0604020202020204" pitchFamily="34" charset="0"/>
                <a:cs typeface="Arial" panose="020B0604020202020204" pitchFamily="34" charset="0"/>
              </a:rPr>
              <a:t>Centesimus</a:t>
            </a:r>
            <a:r>
              <a:rPr lang="it-IT" sz="4000" b="1" dirty="0" smtClean="0">
                <a:latin typeface="Arial" panose="020B0604020202020204" pitchFamily="34" charset="0"/>
                <a:cs typeface="Arial" panose="020B0604020202020204" pitchFamily="34" charset="0"/>
              </a:rPr>
              <a:t> </a:t>
            </a:r>
            <a:r>
              <a:rPr lang="it-IT" sz="4000" b="1" dirty="0" smtClean="0">
                <a:latin typeface="Arial" panose="020B0604020202020204" pitchFamily="34" charset="0"/>
                <a:cs typeface="Arial" panose="020B0604020202020204" pitchFamily="34" charset="0"/>
              </a:rPr>
              <a:t>lumen </a:t>
            </a:r>
            <a:r>
              <a:rPr lang="it-IT" sz="4000" b="1" dirty="0" err="1" smtClean="0">
                <a:latin typeface="Arial" panose="020B0604020202020204" pitchFamily="34" charset="0"/>
                <a:cs typeface="Arial" panose="020B0604020202020204" pitchFamily="34" charset="0"/>
              </a:rPr>
              <a:t>fidei</a:t>
            </a:r>
            <a:r>
              <a:rPr lang="it-IT" sz="4000" b="1" dirty="0" smtClean="0">
                <a:latin typeface="Arial" panose="020B0604020202020204" pitchFamily="34" charset="0"/>
                <a:cs typeface="Arial" panose="020B0604020202020204" pitchFamily="34" charset="0"/>
              </a:rPr>
              <a:t> </a:t>
            </a:r>
          </a:p>
          <a:p>
            <a:pPr marL="0" indent="0">
              <a:buNone/>
            </a:pPr>
            <a:r>
              <a:rPr lang="it-IT" sz="4000" b="1" dirty="0" smtClean="0">
                <a:latin typeface="Arial" panose="020B0604020202020204" pitchFamily="34" charset="0"/>
                <a:cs typeface="Arial" panose="020B0604020202020204" pitchFamily="34" charset="0"/>
              </a:rPr>
              <a:t>3) </a:t>
            </a:r>
            <a:r>
              <a:rPr lang="it-IT" sz="4000" b="1" dirty="0" err="1" smtClean="0">
                <a:latin typeface="Arial" panose="020B0604020202020204" pitchFamily="34" charset="0"/>
                <a:cs typeface="Arial" panose="020B0604020202020204" pitchFamily="34" charset="0"/>
              </a:rPr>
              <a:t>Centesimus</a:t>
            </a:r>
            <a:r>
              <a:rPr lang="it-IT" sz="4000" b="1" dirty="0" smtClean="0">
                <a:latin typeface="Arial" panose="020B0604020202020204" pitchFamily="34" charset="0"/>
                <a:cs typeface="Arial" panose="020B0604020202020204" pitchFamily="34" charset="0"/>
              </a:rPr>
              <a:t> </a:t>
            </a:r>
            <a:r>
              <a:rPr lang="it-IT" sz="4000" b="1" dirty="0" err="1" smtClean="0">
                <a:latin typeface="Arial" panose="020B0604020202020204" pitchFamily="34" charset="0"/>
                <a:cs typeface="Arial" panose="020B0604020202020204" pitchFamily="34" charset="0"/>
              </a:rPr>
              <a:t>gaudium</a:t>
            </a:r>
            <a:r>
              <a:rPr lang="it-IT" sz="4000" b="1" dirty="0" smtClean="0">
                <a:latin typeface="Arial" panose="020B0604020202020204" pitchFamily="34" charset="0"/>
                <a:cs typeface="Arial" panose="020B0604020202020204" pitchFamily="34" charset="0"/>
              </a:rPr>
              <a:t> et </a:t>
            </a:r>
            <a:r>
              <a:rPr lang="it-IT" sz="4000" b="1" dirty="0" err="1" smtClean="0">
                <a:latin typeface="Arial" panose="020B0604020202020204" pitchFamily="34" charset="0"/>
                <a:cs typeface="Arial" panose="020B0604020202020204" pitchFamily="34" charset="0"/>
              </a:rPr>
              <a:t>spes</a:t>
            </a:r>
            <a:endParaRPr lang="it-IT" sz="4000" b="1" dirty="0">
              <a:latin typeface="Arial" panose="020B0604020202020204" pitchFamily="34" charset="0"/>
              <a:cs typeface="Arial" panose="020B0604020202020204" pitchFamily="34" charset="0"/>
            </a:endParaRPr>
          </a:p>
          <a:p>
            <a:pPr marL="0" indent="0">
              <a:buNone/>
            </a:pPr>
            <a:endParaRPr lang="it-IT" sz="1800" dirty="0" smtClean="0">
              <a:latin typeface="Arial" panose="020B0604020202020204" pitchFamily="34" charset="0"/>
              <a:cs typeface="Arial" panose="020B0604020202020204" pitchFamily="34" charset="0"/>
            </a:endParaRPr>
          </a:p>
          <a:p>
            <a:pPr marL="0" indent="0">
              <a:buNone/>
            </a:pPr>
            <a:endParaRPr lang="it-IT" sz="1800" dirty="0">
              <a:latin typeface="Arial" panose="020B0604020202020204" pitchFamily="34" charset="0"/>
              <a:cs typeface="Arial" panose="020B0604020202020204" pitchFamily="34" charset="0"/>
            </a:endParaRPr>
          </a:p>
          <a:p>
            <a:pPr marL="0" indent="0">
              <a:buNone/>
            </a:pPr>
            <a:endParaRPr lang="it-IT" sz="1800" dirty="0" smtClean="0">
              <a:latin typeface="Arial" panose="020B0604020202020204" pitchFamily="34" charset="0"/>
              <a:cs typeface="Arial" panose="020B0604020202020204" pitchFamily="34" charset="0"/>
            </a:endParaRPr>
          </a:p>
          <a:p>
            <a:pPr marL="0" indent="0">
              <a:buNone/>
            </a:pPr>
            <a:endParaRPr lang="it-IT" sz="2200" dirty="0">
              <a:latin typeface="Arial" panose="020B0604020202020204" pitchFamily="34" charset="0"/>
              <a:cs typeface="Arial" panose="020B0604020202020204" pitchFamily="34" charset="0"/>
            </a:endParaRPr>
          </a:p>
          <a:p>
            <a:pPr marL="0" indent="0">
              <a:buNone/>
            </a:pPr>
            <a:endParaRPr lang="it-IT" sz="2200" dirty="0" smtClean="0">
              <a:latin typeface="Arial" panose="020B0604020202020204" pitchFamily="34" charset="0"/>
              <a:cs typeface="Arial" panose="020B0604020202020204" pitchFamily="34" charset="0"/>
            </a:endParaRPr>
          </a:p>
          <a:p>
            <a:pPr marL="0" indent="0">
              <a:buNone/>
            </a:pPr>
            <a:endParaRPr lang="it-IT" sz="2200" u="sng" dirty="0" smtClean="0">
              <a:latin typeface="Arial" panose="020B0604020202020204" pitchFamily="34" charset="0"/>
              <a:cs typeface="Arial" panose="020B0604020202020204" pitchFamily="34" charset="0"/>
            </a:endParaRPr>
          </a:p>
          <a:p>
            <a:pPr marL="0" indent="0">
              <a:buNone/>
            </a:pPr>
            <a:endParaRPr lang="it-IT" sz="2600" u="sng" dirty="0" smtClean="0">
              <a:latin typeface="Arial" panose="020B0604020202020204" pitchFamily="34" charset="0"/>
              <a:cs typeface="Arial" panose="020B0604020202020204" pitchFamily="34" charset="0"/>
            </a:endParaRPr>
          </a:p>
          <a:p>
            <a:pPr marL="0" indent="0">
              <a:buNone/>
            </a:pPr>
            <a:endParaRPr lang="it-IT" dirty="0"/>
          </a:p>
        </p:txBody>
      </p:sp>
    </p:spTree>
    <p:extLst>
      <p:ext uri="{BB962C8B-B14F-4D97-AF65-F5344CB8AC3E}">
        <p14:creationId xmlns:p14="http://schemas.microsoft.com/office/powerpoint/2010/main" val="18051737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tente\Desktop\testimoni di pace\machel-g.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95736" y="1628800"/>
            <a:ext cx="4100761" cy="5081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19689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188640"/>
            <a:ext cx="8424936" cy="1944216"/>
          </a:xfrm>
        </p:spPr>
        <p:txBody>
          <a:bodyPr>
            <a:normAutofit/>
          </a:bodyPr>
          <a:lstStyle/>
          <a:p>
            <a:r>
              <a:rPr lang="it-IT" sz="4000" b="1" dirty="0" err="1"/>
              <a:t>Graça</a:t>
            </a:r>
            <a:r>
              <a:rPr lang="it-IT" sz="4000" b="1" dirty="0"/>
              <a:t> </a:t>
            </a:r>
            <a:r>
              <a:rPr lang="it-IT" sz="4000" b="1" dirty="0" err="1"/>
              <a:t>Simbine</a:t>
            </a:r>
            <a:r>
              <a:rPr lang="it-IT" sz="4000" b="1" dirty="0"/>
              <a:t> </a:t>
            </a:r>
            <a:r>
              <a:rPr lang="it-IT" sz="4000" b="1" dirty="0" err="1" smtClean="0"/>
              <a:t>Machel</a:t>
            </a:r>
            <a:r>
              <a:rPr lang="it-IT" sz="4000" b="1" dirty="0" smtClean="0"/>
              <a:t> </a:t>
            </a:r>
            <a:r>
              <a:rPr lang="it-IT" sz="4000" b="1" dirty="0"/>
              <a:t>M</a:t>
            </a:r>
            <a:r>
              <a:rPr lang="it-IT" sz="4000" b="1" dirty="0" smtClean="0"/>
              <a:t>andela  </a:t>
            </a:r>
            <a:r>
              <a:rPr lang="it-IT" sz="2000" b="1" i="1" dirty="0" smtClean="0"/>
              <a:t/>
            </a:r>
            <a:br>
              <a:rPr lang="it-IT" sz="2000" b="1" i="1" dirty="0" smtClean="0"/>
            </a:br>
            <a:r>
              <a:rPr lang="it-IT" sz="1600" b="1" i="1" dirty="0"/>
              <a:t/>
            </a:r>
            <a:br>
              <a:rPr lang="it-IT" sz="1600" b="1" i="1" dirty="0"/>
            </a:br>
            <a:endParaRPr lang="it-IT" sz="1600" dirty="0"/>
          </a:p>
        </p:txBody>
      </p:sp>
      <p:pic>
        <p:nvPicPr>
          <p:cNvPr id="2050" name="Picture 2" descr="C:\Users\utente\Desktop\testimoni di pace\us-secretary-state-hillary-clinton-r-nelson-mandela-former-president-south-africa-his-wif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584" y="1955530"/>
            <a:ext cx="7344816" cy="4884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8327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pPr marL="0" indent="0">
              <a:buNone/>
            </a:pPr>
            <a:endParaRPr lang="it-IT" dirty="0" smtClean="0"/>
          </a:p>
          <a:p>
            <a:pPr marL="0" indent="0" algn="ctr">
              <a:buNone/>
            </a:pPr>
            <a:r>
              <a:rPr lang="it-IT" sz="4000" b="1" dirty="0" smtClean="0"/>
              <a:t>Adesso ascoltiamo </a:t>
            </a:r>
          </a:p>
          <a:p>
            <a:pPr marL="0" indent="0" algn="ctr">
              <a:buNone/>
            </a:pPr>
            <a:endParaRPr lang="it-IT" sz="4000" b="1" dirty="0"/>
          </a:p>
          <a:p>
            <a:pPr marL="0" indent="0" algn="ctr">
              <a:buNone/>
            </a:pPr>
            <a:r>
              <a:rPr lang="it-IT" sz="4000" b="1" dirty="0" smtClean="0"/>
              <a:t>.....   </a:t>
            </a:r>
            <a:r>
              <a:rPr lang="it-IT" sz="7000" b="1" dirty="0" smtClean="0">
                <a:solidFill>
                  <a:srgbClr val="BE0257"/>
                </a:solidFill>
                <a:latin typeface="Cooper Black" panose="0208090404030B020404" pitchFamily="18" charset="0"/>
                <a:cs typeface="Aharoni" panose="02010803020104030203" pitchFamily="2" charset="-79"/>
              </a:rPr>
              <a:t>po</a:t>
            </a:r>
            <a:r>
              <a:rPr lang="it-IT" sz="7000" b="1" dirty="0" smtClean="0">
                <a:solidFill>
                  <a:srgbClr val="7030A0"/>
                </a:solidFill>
                <a:latin typeface="Cooper Black" panose="0208090404030B020404" pitchFamily="18" charset="0"/>
                <a:cs typeface="Aharoni" panose="02010803020104030203" pitchFamily="2" charset="-79"/>
              </a:rPr>
              <a:t>i t</a:t>
            </a:r>
            <a:r>
              <a:rPr lang="it-IT" sz="7000" b="1" dirty="0" smtClean="0">
                <a:solidFill>
                  <a:srgbClr val="00518E"/>
                </a:solidFill>
                <a:latin typeface="Cooper Black" panose="0208090404030B020404" pitchFamily="18" charset="0"/>
                <a:cs typeface="Aharoni" panose="02010803020104030203" pitchFamily="2" charset="-79"/>
              </a:rPr>
              <a:t>oc</a:t>
            </a:r>
            <a:r>
              <a:rPr lang="it-IT" sz="7000" b="1" dirty="0" smtClean="0">
                <a:solidFill>
                  <a:srgbClr val="00B050"/>
                </a:solidFill>
                <a:latin typeface="Cooper Black" panose="0208090404030B020404" pitchFamily="18" charset="0"/>
                <a:cs typeface="Aharoni" panose="02010803020104030203" pitchFamily="2" charset="-79"/>
              </a:rPr>
              <a:t>ca </a:t>
            </a:r>
            <a:r>
              <a:rPr lang="it-IT" sz="7000" b="1" dirty="0" smtClean="0">
                <a:solidFill>
                  <a:srgbClr val="FFC000"/>
                </a:solidFill>
                <a:latin typeface="Cooper Black" panose="0208090404030B020404" pitchFamily="18" charset="0"/>
                <a:cs typeface="Aharoni" panose="02010803020104030203" pitchFamily="2" charset="-79"/>
              </a:rPr>
              <a:t>a n</a:t>
            </a:r>
            <a:r>
              <a:rPr lang="it-IT" sz="7000" b="1" dirty="0" smtClean="0">
                <a:solidFill>
                  <a:srgbClr val="FF3300"/>
                </a:solidFill>
                <a:latin typeface="Cooper Black" panose="0208090404030B020404" pitchFamily="18" charset="0"/>
                <a:cs typeface="Aharoni" panose="02010803020104030203" pitchFamily="2" charset="-79"/>
              </a:rPr>
              <a:t>oi</a:t>
            </a:r>
            <a:endParaRPr lang="it-IT" sz="7000" b="1" dirty="0"/>
          </a:p>
        </p:txBody>
      </p:sp>
    </p:spTree>
    <p:extLst>
      <p:ext uri="{BB962C8B-B14F-4D97-AF65-F5344CB8AC3E}">
        <p14:creationId xmlns:p14="http://schemas.microsoft.com/office/powerpoint/2010/main" val="30165673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856" y="3212976"/>
            <a:ext cx="4834880" cy="3168352"/>
          </a:xfrm>
        </p:spPr>
        <p:txBody>
          <a:bodyPr>
            <a:normAutofit/>
          </a:bodyPr>
          <a:lstStyle/>
          <a:p>
            <a:pPr algn="l"/>
            <a:r>
              <a:rPr lang="it-IT" sz="2500" b="1" dirty="0" smtClean="0"/>
              <a:t>1)</a:t>
            </a:r>
            <a:r>
              <a:rPr lang="it-IT" sz="2500" b="1" dirty="0" smtClean="0"/>
              <a:t> </a:t>
            </a:r>
            <a:r>
              <a:rPr lang="it-IT" sz="2400" b="1" dirty="0" smtClean="0"/>
              <a:t>le madri della speranza del </a:t>
            </a:r>
            <a:r>
              <a:rPr lang="it-IT" sz="2400" b="1" dirty="0" smtClean="0"/>
              <a:t>Brasile</a:t>
            </a:r>
            <a:r>
              <a:rPr lang="it-IT" sz="2400" b="1" dirty="0" smtClean="0"/>
              <a:t/>
            </a:r>
            <a:br>
              <a:rPr lang="it-IT" sz="2400" b="1" dirty="0" smtClean="0"/>
            </a:br>
            <a:r>
              <a:rPr lang="it-IT" sz="2400" b="1" dirty="0" smtClean="0"/>
              <a:t/>
            </a:r>
            <a:br>
              <a:rPr lang="it-IT" sz="2400" b="1" dirty="0" smtClean="0"/>
            </a:br>
            <a:r>
              <a:rPr lang="it-IT" sz="2400" b="1" dirty="0" smtClean="0"/>
              <a:t>2) </a:t>
            </a:r>
            <a:r>
              <a:rPr lang="it-IT" sz="2400" b="1" dirty="0" smtClean="0"/>
              <a:t>le madri della </a:t>
            </a:r>
            <a:r>
              <a:rPr lang="it-IT" sz="2400" b="1" dirty="0" err="1"/>
              <a:t>P</a:t>
            </a:r>
            <a:r>
              <a:rPr lang="it-IT" sz="2400" b="1" dirty="0" err="1" smtClean="0"/>
              <a:t>laza</a:t>
            </a:r>
            <a:r>
              <a:rPr lang="it-IT" sz="2400" b="1" dirty="0" smtClean="0"/>
              <a:t> de Majo</a:t>
            </a:r>
            <a:br>
              <a:rPr lang="it-IT" sz="2400" b="1" dirty="0" smtClean="0"/>
            </a:br>
            <a:r>
              <a:rPr lang="it-IT" sz="2400" b="1" dirty="0" smtClean="0"/>
              <a:t/>
            </a:r>
            <a:br>
              <a:rPr lang="it-IT" sz="2400" b="1" dirty="0" smtClean="0"/>
            </a:br>
            <a:r>
              <a:rPr lang="it-IT" sz="2400" b="1" dirty="0" smtClean="0"/>
              <a:t>3) </a:t>
            </a:r>
            <a:r>
              <a:rPr lang="it-IT" sz="2400" b="1" dirty="0" smtClean="0"/>
              <a:t>le madri coraggio del </a:t>
            </a:r>
            <a:r>
              <a:rPr lang="it-IT" sz="2400" b="1" dirty="0"/>
              <a:t>V</a:t>
            </a:r>
            <a:r>
              <a:rPr lang="it-IT" sz="2400" b="1" dirty="0" smtClean="0"/>
              <a:t>enezuela</a:t>
            </a:r>
            <a:r>
              <a:rPr lang="it-IT" sz="2000" dirty="0" smtClean="0"/>
              <a:t/>
            </a:r>
            <a:br>
              <a:rPr lang="it-IT" sz="2000" dirty="0" smtClean="0"/>
            </a:br>
            <a:endParaRPr lang="it-IT" sz="2000" dirty="0"/>
          </a:p>
        </p:txBody>
      </p:sp>
      <p:pic>
        <p:nvPicPr>
          <p:cNvPr id="1026" name="Picture 2" descr="C:\Users\utente\Desktop\testimoni di pace\Las-Abuelas-de-Plaza-de-Mayo.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5467350" cy="3162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utente\Desktop\testimoni di pace\2611101028_65b93b4b9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484784"/>
            <a:ext cx="4548248" cy="4397269"/>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3779912" y="980728"/>
            <a:ext cx="576064"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7649315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2050" name="Picture 2" descr="C:\Users\utente\Desktop\testimoni di pace\l43-sentenza-desaparesidos-videla-120706112816_big.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8560" y="34539"/>
            <a:ext cx="10224848" cy="6847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28999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b="1" dirty="0">
                <a:solidFill>
                  <a:srgbClr val="FF0000"/>
                </a:solidFill>
              </a:rPr>
              <a:t>Riconoscete questa voce? </a:t>
            </a:r>
            <a:br>
              <a:rPr lang="it-IT" b="1" dirty="0">
                <a:solidFill>
                  <a:srgbClr val="FF0000"/>
                </a:solidFill>
              </a:rPr>
            </a:br>
            <a:endParaRPr lang="it-IT" dirty="0"/>
          </a:p>
        </p:txBody>
      </p:sp>
      <p:pic>
        <p:nvPicPr>
          <p:cNvPr id="4" name="G.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4267200" y="3557588"/>
            <a:ext cx="609600" cy="609600"/>
          </a:xfrm>
        </p:spPr>
      </p:pic>
    </p:spTree>
    <p:extLst>
      <p:ext uri="{BB962C8B-B14F-4D97-AF65-F5344CB8AC3E}">
        <p14:creationId xmlns:p14="http://schemas.microsoft.com/office/powerpoint/2010/main" val="28554240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7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C:\Users\utente\Desktop\testimoni di pace\Frasi-Gandh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773"/>
            <a:ext cx="925252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02079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tente\Desktop\testimoni di pace\leymah-gbowee-bd-16-9_2833330_308000.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764704"/>
            <a:ext cx="8536818" cy="5982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281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64677" y="404664"/>
            <a:ext cx="4258816" cy="5649491"/>
          </a:xfrm>
        </p:spPr>
        <p:txBody>
          <a:bodyPr>
            <a:normAutofit fontScale="92500" lnSpcReduction="10000"/>
          </a:bodyPr>
          <a:lstStyle/>
          <a:p>
            <a:pPr marL="0" indent="0">
              <a:buNone/>
            </a:pPr>
            <a:r>
              <a:rPr lang="it-IT" sz="4300" b="1" dirty="0" err="1" smtClean="0"/>
              <a:t>Leymah</a:t>
            </a:r>
            <a:r>
              <a:rPr lang="it-IT" sz="4300" b="1" dirty="0" smtClean="0"/>
              <a:t> </a:t>
            </a:r>
            <a:r>
              <a:rPr lang="it-IT" sz="4300" b="1" dirty="0" err="1" smtClean="0"/>
              <a:t>Gbowee</a:t>
            </a:r>
            <a:r>
              <a:rPr lang="it-IT" sz="4300" b="1" dirty="0" smtClean="0"/>
              <a:t>  </a:t>
            </a:r>
            <a:r>
              <a:rPr lang="it-IT" dirty="0" smtClean="0"/>
              <a:t>organizzatrice </a:t>
            </a:r>
            <a:r>
              <a:rPr lang="it-IT" dirty="0"/>
              <a:t>di un movimento pacifista </a:t>
            </a:r>
            <a:endParaRPr lang="it-IT" dirty="0" smtClean="0"/>
          </a:p>
          <a:p>
            <a:pPr marL="0" indent="0">
              <a:buNone/>
            </a:pPr>
            <a:r>
              <a:rPr lang="it-IT" dirty="0" smtClean="0"/>
              <a:t>che </a:t>
            </a:r>
            <a:r>
              <a:rPr lang="it-IT" dirty="0"/>
              <a:t>condusse alla fine </a:t>
            </a:r>
            <a:r>
              <a:rPr lang="it-IT" dirty="0" smtClean="0"/>
              <a:t>di una sanguinosa </a:t>
            </a:r>
            <a:r>
              <a:rPr lang="it-IT" dirty="0"/>
              <a:t>guerra </a:t>
            </a:r>
            <a:r>
              <a:rPr lang="it-IT" dirty="0" smtClean="0"/>
              <a:t>civile. </a:t>
            </a:r>
          </a:p>
          <a:p>
            <a:pPr marL="0" indent="0">
              <a:buNone/>
            </a:pPr>
            <a:endParaRPr lang="it-IT" dirty="0"/>
          </a:p>
          <a:p>
            <a:pPr marL="0" indent="0">
              <a:buNone/>
            </a:pPr>
            <a:r>
              <a:rPr lang="it-IT" b="1" dirty="0" smtClean="0">
                <a:solidFill>
                  <a:srgbClr val="FF0000"/>
                </a:solidFill>
              </a:rPr>
              <a:t>Di q</a:t>
            </a:r>
            <a:r>
              <a:rPr lang="it-IT" b="1" dirty="0" smtClean="0">
                <a:solidFill>
                  <a:srgbClr val="FF0000"/>
                </a:solidFill>
              </a:rPr>
              <a:t>uale </a:t>
            </a:r>
            <a:r>
              <a:rPr lang="it-IT" b="1" dirty="0" smtClean="0">
                <a:solidFill>
                  <a:srgbClr val="FF0000"/>
                </a:solidFill>
              </a:rPr>
              <a:t>guerra?</a:t>
            </a:r>
            <a:endParaRPr lang="it-IT" b="1" dirty="0">
              <a:solidFill>
                <a:srgbClr val="FF0000"/>
              </a:solidFill>
            </a:endParaRPr>
          </a:p>
          <a:p>
            <a:pPr marL="0" indent="0">
              <a:buNone/>
            </a:pPr>
            <a:r>
              <a:rPr lang="it-IT" b="1" dirty="0" smtClean="0">
                <a:solidFill>
                  <a:srgbClr val="FF0000"/>
                </a:solidFill>
              </a:rPr>
              <a:t>1)</a:t>
            </a:r>
            <a:r>
              <a:rPr lang="it-IT" b="1" dirty="0" smtClean="0">
                <a:solidFill>
                  <a:srgbClr val="FF0000"/>
                </a:solidFill>
              </a:rPr>
              <a:t> guerra in </a:t>
            </a:r>
            <a:r>
              <a:rPr lang="it-IT" b="1" dirty="0" smtClean="0">
                <a:solidFill>
                  <a:srgbClr val="FF0000"/>
                </a:solidFill>
              </a:rPr>
              <a:t>Liberia </a:t>
            </a:r>
          </a:p>
          <a:p>
            <a:pPr marL="0" indent="0">
              <a:buNone/>
            </a:pPr>
            <a:r>
              <a:rPr lang="it-IT" b="1" dirty="0" smtClean="0">
                <a:solidFill>
                  <a:srgbClr val="FF0000"/>
                </a:solidFill>
              </a:rPr>
              <a:t>2) guerra </a:t>
            </a:r>
            <a:r>
              <a:rPr lang="it-IT" b="1" dirty="0" smtClean="0">
                <a:solidFill>
                  <a:srgbClr val="FF0000"/>
                </a:solidFill>
              </a:rPr>
              <a:t>in Congo</a:t>
            </a:r>
          </a:p>
          <a:p>
            <a:pPr marL="0" indent="0">
              <a:buNone/>
            </a:pPr>
            <a:r>
              <a:rPr lang="it-IT" b="1" dirty="0" smtClean="0">
                <a:solidFill>
                  <a:srgbClr val="FF0000"/>
                </a:solidFill>
              </a:rPr>
              <a:t>3) guerra </a:t>
            </a:r>
            <a:r>
              <a:rPr lang="it-IT" b="1" dirty="0" smtClean="0">
                <a:solidFill>
                  <a:srgbClr val="FF0000"/>
                </a:solidFill>
              </a:rPr>
              <a:t>in </a:t>
            </a:r>
            <a:r>
              <a:rPr lang="it-IT" b="1" dirty="0" smtClean="0">
                <a:solidFill>
                  <a:srgbClr val="FF0000"/>
                </a:solidFill>
              </a:rPr>
              <a:t>Togo</a:t>
            </a:r>
            <a:endParaRPr lang="it-IT" b="1" dirty="0">
              <a:solidFill>
                <a:srgbClr val="FF0000"/>
              </a:solidFill>
            </a:endParaRPr>
          </a:p>
        </p:txBody>
      </p:sp>
      <p:pic>
        <p:nvPicPr>
          <p:cNvPr id="2051" name="Picture 3" descr="C:\Users\utente\Desktop\testimoni di pace\gboweegrande_2833150_69517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3493" y="0"/>
            <a:ext cx="469087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49996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3074" name="Picture 2" descr="C:\Users\utente\Desktop\testimoni di pace\li-area.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30464"/>
            <a:ext cx="5995567" cy="46115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utente\Desktop\testimoni di pace\gboweegrande_2833150_69517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3" y="0"/>
            <a:ext cx="3174212" cy="4640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06516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746</TotalTime>
  <Words>361</Words>
  <Application>Microsoft Office PowerPoint</Application>
  <PresentationFormat>Presentazione su schermo (4:3)</PresentationFormat>
  <Paragraphs>51</Paragraphs>
  <Slides>28</Slides>
  <Notes>0</Notes>
  <HiddenSlides>0</HiddenSlides>
  <MMClips>4</MMClips>
  <ScaleCrop>false</ScaleCrop>
  <HeadingPairs>
    <vt:vector size="4" baseType="variant">
      <vt:variant>
        <vt:lpstr>Tema</vt:lpstr>
      </vt:variant>
      <vt:variant>
        <vt:i4>1</vt:i4>
      </vt:variant>
      <vt:variant>
        <vt:lpstr>Titoli diapositive</vt:lpstr>
      </vt:variant>
      <vt:variant>
        <vt:i4>28</vt:i4>
      </vt:variant>
    </vt:vector>
  </HeadingPairs>
  <TitlesOfParts>
    <vt:vector size="29" baseType="lpstr">
      <vt:lpstr>Tema di Office</vt:lpstr>
      <vt:lpstr>                    convegno adulti diocesano  di AC              22 gennaio 2016  quizzone pace   indovina  i testimoni concreti della nonviolenza,  conoscili   e poi cerca di imitarli</vt:lpstr>
      <vt:lpstr>Presentazione standard di PowerPoint</vt:lpstr>
      <vt:lpstr>1) le madri della speranza del Brasile  2) le madri della Plaza de Majo  3) le madri coraggio del Venezuela </vt:lpstr>
      <vt:lpstr>Presentazione standard di PowerPoint</vt:lpstr>
      <vt:lpstr>Riconoscete questa voce?  </vt:lpstr>
      <vt:lpstr>Presentazione standard di PowerPoint</vt:lpstr>
      <vt:lpstr>Presentazione standard di PowerPoint</vt:lpstr>
      <vt:lpstr>Presentazione standard di PowerPoint</vt:lpstr>
      <vt:lpstr>Presentazione standard di PowerPoint</vt:lpstr>
      <vt:lpstr>Riconoscete chi appare in questo video ?  </vt:lpstr>
      <vt:lpstr>Don Milani</vt:lpstr>
      <vt:lpstr>Presentazione standard di PowerPoint</vt:lpstr>
      <vt:lpstr> La sorella che ha ispirato  il film  1) «Sister act»  2) «la vita è meravigliosa: storia di una conversione, dalla mafia alla fede»   3) «Dead man walking»       </vt:lpstr>
      <vt:lpstr>Presentazione standard di PowerPoint</vt:lpstr>
      <vt:lpstr>Riconoscete questa voce  e queste parole?    </vt:lpstr>
      <vt:lpstr>Presentazione standard di PowerPoint</vt:lpstr>
      <vt:lpstr>Presentazione standard di PowerPoint</vt:lpstr>
      <vt:lpstr>1) il «Luter king persiano»   2) il «Ghandi  musulmano»   3) il «Mandela vietnamita» </vt:lpstr>
      <vt:lpstr>Abdul Badshah Ghaffar Khan  il «Ghandi musulmano»    </vt:lpstr>
      <vt:lpstr>Riconoscete chi è questa giovane donna?  </vt:lpstr>
      <vt:lpstr>Presentazione standard di PowerPoint</vt:lpstr>
      <vt:lpstr>A chi appartengono queste celebri parole?  «Non esiste povertà peggiore che non avere amore da dare»  «Dio non pretende da me che abbia successo, Dio mi chiede di essergli fedele»  «Il frutto del silenzio è la preghiera il frutto della preghiera è la fede il frutto della fede è l’amore il frutto dell’amore è il servizio e il frutto del servizio è la pace»  </vt:lpstr>
      <vt:lpstr>Presentazione standard di PowerPoint</vt:lpstr>
      <vt:lpstr>Presentazione standard di PowerPoint</vt:lpstr>
      <vt:lpstr>Presentazione standard di PowerPoint</vt:lpstr>
      <vt:lpstr>Presentazione standard di PowerPoint</vt:lpstr>
      <vt:lpstr>Graça Simbine Machel Mandela    </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dc:creator>
  <cp:lastModifiedBy>utente</cp:lastModifiedBy>
  <cp:revision>64</cp:revision>
  <dcterms:created xsi:type="dcterms:W3CDTF">2016-12-13T09:14:06Z</dcterms:created>
  <dcterms:modified xsi:type="dcterms:W3CDTF">2017-01-17T14:41:54Z</dcterms:modified>
</cp:coreProperties>
</file>