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66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Joan Baez </a:t>
            </a: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We </a:t>
            </a:r>
            <a:r>
              <a:rPr lang="en-US" sz="4000" b="1" dirty="0"/>
              <a:t>Shall </a:t>
            </a:r>
            <a:r>
              <a:rPr lang="en-US" sz="4000" b="1" dirty="0" smtClean="0"/>
              <a:t>Overcome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it-IT" sz="2800" dirty="0" smtClean="0"/>
              <a:t>Canzone derivata forse da un gospel, diffusa oralmente, </a:t>
            </a:r>
            <a:r>
              <a:rPr lang="it-IT" sz="2800" dirty="0"/>
              <a:t>divenne un inno dei sindacati afro-americani nel sud degli Stati </a:t>
            </a:r>
            <a:r>
              <a:rPr lang="it-IT" sz="2800" dirty="0" smtClean="0"/>
              <a:t>Uniti.</a:t>
            </a: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Dal 1963, </a:t>
            </a:r>
            <a:r>
              <a:rPr lang="it-IT" sz="2800" dirty="0"/>
              <a:t>la canzone fu legata </a:t>
            </a:r>
            <a:r>
              <a:rPr lang="it-IT" sz="2800" dirty="0" smtClean="0"/>
              <a:t>a Joan Baez </a:t>
            </a:r>
            <a:r>
              <a:rPr lang="it-IT" sz="2800" dirty="0"/>
              <a:t>che la registrò e la cantò in numerose marce per i diritti civili.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7748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/>
              <a:t>Simple </a:t>
            </a:r>
            <a:r>
              <a:rPr lang="it-IT" sz="4000" b="1" dirty="0" err="1" smtClean="0"/>
              <a:t>Minds</a:t>
            </a:r>
            <a:endParaRPr lang="it-IT" sz="4000" b="1" dirty="0" smtClean="0"/>
          </a:p>
          <a:p>
            <a:pPr marL="0" indent="0" algn="ctr">
              <a:buNone/>
            </a:pPr>
            <a:r>
              <a:rPr lang="it-IT" sz="4000" b="1" dirty="0" smtClean="0"/>
              <a:t>  </a:t>
            </a:r>
          </a:p>
          <a:p>
            <a:pPr marL="0" indent="0" algn="ctr">
              <a:buNone/>
            </a:pPr>
            <a:r>
              <a:rPr lang="it-IT" sz="4000" b="1" dirty="0" smtClean="0"/>
              <a:t>Mandela </a:t>
            </a:r>
            <a:r>
              <a:rPr lang="it-IT" sz="4000" b="1" dirty="0" err="1" smtClean="0"/>
              <a:t>Day</a:t>
            </a:r>
            <a:endParaRPr lang="it-IT" sz="4000" b="1" dirty="0" smtClean="0"/>
          </a:p>
          <a:p>
            <a:pPr marL="0" indent="0" algn="ctr">
              <a:buNone/>
            </a:pPr>
            <a:endParaRPr lang="it-IT" sz="4000" b="1" dirty="0"/>
          </a:p>
          <a:p>
            <a:pPr marL="0" indent="0">
              <a:buNone/>
            </a:pPr>
            <a:r>
              <a:rPr lang="it-IT" sz="3000" dirty="0" smtClean="0"/>
              <a:t>Canzone scritta </a:t>
            </a:r>
            <a:r>
              <a:rPr lang="it-IT" sz="3000" dirty="0"/>
              <a:t>per il </a:t>
            </a:r>
            <a:r>
              <a:rPr lang="it-IT" sz="3000" dirty="0" smtClean="0"/>
              <a:t>« Nelson Mandela»70th </a:t>
            </a:r>
            <a:r>
              <a:rPr lang="it-IT" sz="3000" dirty="0" err="1"/>
              <a:t>Birthday</a:t>
            </a:r>
            <a:r>
              <a:rPr lang="it-IT" sz="3000" dirty="0"/>
              <a:t> Tribute", concerto svoltosi l'11 giugno 1988 </a:t>
            </a:r>
            <a:r>
              <a:rPr lang="it-IT" sz="3000" dirty="0" smtClean="0"/>
              <a:t>a Wembley.</a:t>
            </a:r>
            <a:endParaRPr lang="it-IT" sz="3000" b="1" dirty="0"/>
          </a:p>
        </p:txBody>
      </p:sp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/>
              <a:t>The </a:t>
            </a:r>
            <a:r>
              <a:rPr lang="it-IT" sz="4000" b="1" dirty="0" err="1" smtClean="0"/>
              <a:t>Specials</a:t>
            </a:r>
            <a:endParaRPr lang="it-IT" sz="4000" b="1" dirty="0" smtClean="0"/>
          </a:p>
          <a:p>
            <a:pPr marL="0" indent="0" algn="ctr">
              <a:buNone/>
            </a:pPr>
            <a:r>
              <a:rPr lang="it-IT" sz="4000" b="1" dirty="0" smtClean="0"/>
              <a:t> </a:t>
            </a:r>
            <a:endParaRPr lang="it-IT" sz="4000" b="1" dirty="0"/>
          </a:p>
          <a:p>
            <a:pPr marL="0" indent="0" algn="ctr">
              <a:buNone/>
            </a:pPr>
            <a:r>
              <a:rPr lang="it-IT" sz="4000" b="1" dirty="0" smtClean="0"/>
              <a:t>Nelson Mandela</a:t>
            </a:r>
          </a:p>
          <a:p>
            <a:pPr marL="0" indent="0" algn="ctr">
              <a:buNone/>
            </a:pPr>
            <a:endParaRPr lang="it-IT" sz="4000" b="1" dirty="0"/>
          </a:p>
          <a:p>
            <a:pPr marL="0" indent="0">
              <a:buNone/>
            </a:pPr>
            <a:r>
              <a:rPr lang="it-IT" dirty="0" smtClean="0"/>
              <a:t>Canzone di protesta </a:t>
            </a:r>
            <a:r>
              <a:rPr lang="it-IT" dirty="0"/>
              <a:t>contro la detenzione </a:t>
            </a:r>
            <a:r>
              <a:rPr lang="it-IT" dirty="0" smtClean="0"/>
              <a:t>di Nelson Mandela, realizzata attingendo </a:t>
            </a:r>
            <a:r>
              <a:rPr lang="it-IT" dirty="0"/>
              <a:t>influenze musicali provenienti </a:t>
            </a:r>
            <a:r>
              <a:rPr lang="it-IT" dirty="0" smtClean="0"/>
              <a:t>dal Sud Africa. </a:t>
            </a:r>
            <a:endParaRPr lang="it-IT" b="1" dirty="0"/>
          </a:p>
        </p:txBody>
      </p:sp>
      <p:pic>
        <p:nvPicPr>
          <p:cNvPr id="2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7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U2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Ordinary </a:t>
            </a:r>
            <a:r>
              <a:rPr lang="en-US" b="1" dirty="0" smtClean="0"/>
              <a:t>Love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it-IT" sz="3000" dirty="0"/>
              <a:t>C</a:t>
            </a:r>
            <a:r>
              <a:rPr lang="it-IT" sz="3000" dirty="0" smtClean="0"/>
              <a:t>anzone del 2013 degli U2, </a:t>
            </a:r>
            <a:r>
              <a:rPr lang="it-IT" sz="3000" dirty="0"/>
              <a:t>presente </a:t>
            </a:r>
            <a:r>
              <a:rPr lang="it-IT" sz="3000" dirty="0" smtClean="0"/>
              <a:t>nella colonna sonora </a:t>
            </a:r>
            <a:r>
              <a:rPr lang="it-IT" sz="3000" dirty="0"/>
              <a:t>del </a:t>
            </a:r>
            <a:r>
              <a:rPr lang="it-IT" sz="3000" dirty="0" smtClean="0"/>
              <a:t>film </a:t>
            </a:r>
            <a:r>
              <a:rPr lang="it-IT" sz="3000" dirty="0"/>
              <a:t>M</a:t>
            </a:r>
            <a:r>
              <a:rPr lang="it-IT" sz="3000" dirty="0" smtClean="0"/>
              <a:t>andela</a:t>
            </a:r>
            <a:r>
              <a:rPr lang="it-IT" sz="3000" dirty="0" smtClean="0"/>
              <a:t>: </a:t>
            </a:r>
            <a:r>
              <a:rPr lang="it-IT" sz="3000" b="1" dirty="0" smtClean="0"/>
              <a:t>Long </a:t>
            </a:r>
            <a:r>
              <a:rPr lang="it-IT" sz="3000" b="1" dirty="0" err="1" smtClean="0"/>
              <a:t>Walk</a:t>
            </a:r>
            <a:r>
              <a:rPr lang="it-IT" sz="3000" b="1" dirty="0" smtClean="0"/>
              <a:t> to </a:t>
            </a:r>
            <a:r>
              <a:rPr lang="it-IT" sz="3000" b="1" dirty="0" err="1" smtClean="0"/>
              <a:t>Freedom</a:t>
            </a:r>
            <a:r>
              <a:rPr lang="it-IT" sz="3000" dirty="0" smtClean="0"/>
              <a:t>.</a:t>
            </a:r>
            <a:endParaRPr lang="it-IT" sz="3000" b="1" dirty="0"/>
          </a:p>
        </p:txBody>
      </p:sp>
      <p:pic>
        <p:nvPicPr>
          <p:cNvPr id="2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rgbClr val="FF6600"/>
          </a:solidFill>
        </p:spPr>
        <p:txBody>
          <a:bodyPr/>
          <a:lstStyle/>
          <a:p>
            <a:pPr marL="0" indent="0" algn="ctr">
              <a:buNone/>
            </a:pPr>
            <a:r>
              <a:rPr lang="it-IT" sz="4000" b="1" dirty="0"/>
              <a:t>The </a:t>
            </a:r>
            <a:r>
              <a:rPr lang="it-IT" sz="4000" b="1" dirty="0" err="1"/>
              <a:t>Cranberries</a:t>
            </a:r>
            <a:r>
              <a:rPr lang="it-IT" sz="4000" b="1" dirty="0"/>
              <a:t> </a:t>
            </a:r>
          </a:p>
          <a:p>
            <a:pPr marL="0" indent="0" algn="ctr">
              <a:buNone/>
            </a:pPr>
            <a:endParaRPr lang="it-IT" sz="4000" b="1" dirty="0" smtClean="0"/>
          </a:p>
          <a:p>
            <a:pPr marL="0" indent="0" algn="ctr">
              <a:buNone/>
            </a:pPr>
            <a:r>
              <a:rPr lang="it-IT" sz="4000" b="1" dirty="0" smtClean="0"/>
              <a:t>Zombie</a:t>
            </a:r>
            <a:endParaRPr lang="it-IT" sz="4000" b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Canzone scritta in </a:t>
            </a:r>
            <a:r>
              <a:rPr lang="it-IT" dirty="0"/>
              <a:t>memoria di due ragazzi morti in un attentato dell’</a:t>
            </a:r>
            <a:r>
              <a:rPr lang="it-IT" b="1" dirty="0"/>
              <a:t>IRA</a:t>
            </a:r>
            <a:r>
              <a:rPr lang="it-IT" dirty="0"/>
              <a:t> e contro le tensioni in Irlanda del Nord. </a:t>
            </a:r>
          </a:p>
        </p:txBody>
      </p:sp>
      <p:pic>
        <p:nvPicPr>
          <p:cNvPr id="2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5642"/>
            <a:ext cx="8229600" cy="636170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Sting 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They </a:t>
            </a:r>
            <a:r>
              <a:rPr lang="en-US" sz="4000" b="1" dirty="0"/>
              <a:t>dance alone </a:t>
            </a: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it-IT" sz="3000" dirty="0"/>
              <a:t>La canzone è una metafora riferita al lutto delle donne cilene </a:t>
            </a:r>
            <a:r>
              <a:rPr lang="it-IT" sz="3000" dirty="0" smtClean="0"/>
              <a:t>che </a:t>
            </a:r>
            <a:r>
              <a:rPr lang="it-IT" sz="3000" dirty="0"/>
              <a:t>ballano </a:t>
            </a:r>
            <a:r>
              <a:rPr lang="it-IT" sz="3000" dirty="0" smtClean="0"/>
              <a:t>la </a:t>
            </a:r>
            <a:r>
              <a:rPr lang="it-IT" sz="3000" dirty="0" err="1" smtClean="0"/>
              <a:t>Cueca</a:t>
            </a:r>
            <a:r>
              <a:rPr lang="it-IT" sz="3000" dirty="0" smtClean="0"/>
              <a:t>, </a:t>
            </a:r>
            <a:r>
              <a:rPr lang="it-IT" sz="3000" dirty="0"/>
              <a:t>la danza nazionale </a:t>
            </a:r>
            <a:r>
              <a:rPr lang="it-IT" sz="3000" dirty="0" smtClean="0"/>
              <a:t>del Cile, </a:t>
            </a:r>
            <a:r>
              <a:rPr lang="it-IT" sz="3000" dirty="0"/>
              <a:t>da sole con nelle mani le fotografie </a:t>
            </a:r>
            <a:r>
              <a:rPr lang="it-IT" sz="3000" dirty="0" smtClean="0"/>
              <a:t>dei loro cari scomparsi</a:t>
            </a:r>
          </a:p>
          <a:p>
            <a:pPr marL="0" indent="0">
              <a:buNone/>
            </a:pPr>
            <a:r>
              <a:rPr lang="it-IT" sz="3000" dirty="0" smtClean="0"/>
              <a:t> ... gesto </a:t>
            </a:r>
            <a:r>
              <a:rPr lang="it-IT" sz="3000" dirty="0"/>
              <a:t>simbolico di protesta contro il dittatore cileno </a:t>
            </a:r>
            <a:r>
              <a:rPr lang="it-IT" sz="3000" dirty="0" smtClean="0"/>
              <a:t>Augusto Pinochet, </a:t>
            </a:r>
            <a:r>
              <a:rPr lang="it-IT" sz="3000" dirty="0"/>
              <a:t>il cui regime uccise migliaia di persone tra il 1973 e il </a:t>
            </a:r>
            <a:r>
              <a:rPr lang="it-IT" sz="3000" dirty="0" smtClean="0"/>
              <a:t>1990</a:t>
            </a:r>
          </a:p>
          <a:p>
            <a:pPr marL="0" indent="0">
              <a:buNone/>
            </a:pPr>
            <a:endParaRPr lang="it-IT" sz="3500" b="1" dirty="0"/>
          </a:p>
          <a:p>
            <a:pPr marL="0" indent="0">
              <a:buNone/>
            </a:pPr>
            <a:endParaRPr lang="it-IT" sz="3500" b="1" dirty="0"/>
          </a:p>
        </p:txBody>
      </p:sp>
      <p:pic>
        <p:nvPicPr>
          <p:cNvPr id="2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5691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208</Words>
  <Application>Microsoft Office PowerPoint</Application>
  <PresentationFormat>Presentazione su schermo (4:3)</PresentationFormat>
  <Paragraphs>33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9</cp:revision>
  <dcterms:created xsi:type="dcterms:W3CDTF">2017-01-13T10:33:46Z</dcterms:created>
  <dcterms:modified xsi:type="dcterms:W3CDTF">2017-01-18T13:27:21Z</dcterms:modified>
</cp:coreProperties>
</file>