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88" r:id="rId5"/>
    <p:sldId id="287" r:id="rId6"/>
    <p:sldId id="259" r:id="rId7"/>
    <p:sldId id="289" r:id="rId8"/>
    <p:sldId id="262" r:id="rId9"/>
    <p:sldId id="271" r:id="rId10"/>
    <p:sldId id="284" r:id="rId11"/>
    <p:sldId id="285" r:id="rId12"/>
    <p:sldId id="264" r:id="rId13"/>
    <p:sldId id="275" r:id="rId14"/>
    <p:sldId id="274" r:id="rId15"/>
    <p:sldId id="278" r:id="rId16"/>
    <p:sldId id="279" r:id="rId17"/>
    <p:sldId id="280" r:id="rId18"/>
    <p:sldId id="272" r:id="rId19"/>
    <p:sldId id="276" r:id="rId20"/>
    <p:sldId id="283" r:id="rId21"/>
    <p:sldId id="281" r:id="rId22"/>
    <p:sldId id="290" r:id="rId23"/>
    <p:sldId id="282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04/07/2017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esktop\gico CA natura, luoghi\approfondimenti sull'acqua\Torrente_Cellina1-938x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808" y="10908"/>
            <a:ext cx="12004808" cy="68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5589240"/>
            <a:ext cx="7560840" cy="1470025"/>
          </a:xfrm>
        </p:spPr>
        <p:txBody>
          <a:bodyPr>
            <a:noAutofit/>
          </a:bodyPr>
          <a:lstStyle/>
          <a:p>
            <a:r>
              <a:rPr lang="it-IT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Il dono dell’acqua</a:t>
            </a:r>
            <a:r>
              <a:rPr lang="it-I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it-I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Comm.ne stili di vita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47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8236" y="260648"/>
            <a:ext cx="9144000" cy="836712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E se a casa qualcuno preferisse il bagno alla doccia.. </a:t>
            </a:r>
            <a:br>
              <a:rPr lang="it-IT" sz="3200" b="1" dirty="0" smtClean="0">
                <a:solidFill>
                  <a:srgbClr val="FF0000"/>
                </a:solidFill>
              </a:rPr>
            </a:br>
            <a:r>
              <a:rPr lang="it-IT" sz="3200" b="1" dirty="0" smtClean="0">
                <a:solidFill>
                  <a:srgbClr val="FF0000"/>
                </a:solidFill>
              </a:rPr>
              <a:t>Quanti litri utilizzerebbe   (quanti secchi) ?</a:t>
            </a:r>
            <a:r>
              <a:rPr lang="it-IT" sz="3000" b="1" dirty="0" smtClean="0">
                <a:solidFill>
                  <a:srgbClr val="FF0000"/>
                </a:solidFill>
              </a:rPr>
              <a:t/>
            </a:r>
            <a:br>
              <a:rPr lang="it-IT" sz="3000" b="1" dirty="0" smtClean="0">
                <a:solidFill>
                  <a:srgbClr val="FF0000"/>
                </a:solidFill>
              </a:rPr>
            </a:br>
            <a:endParaRPr lang="it-IT" sz="3000" b="1" dirty="0">
              <a:solidFill>
                <a:srgbClr val="FF0000"/>
              </a:solidFill>
            </a:endParaRPr>
          </a:p>
        </p:txBody>
      </p:sp>
      <p:pic>
        <p:nvPicPr>
          <p:cNvPr id="4" name="Filmato bagn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983874"/>
            <a:ext cx="7272808" cy="5455086"/>
          </a:xfrm>
        </p:spPr>
      </p:pic>
    </p:spTree>
    <p:extLst>
      <p:ext uri="{BB962C8B-B14F-4D97-AF65-F5344CB8AC3E}">
        <p14:creationId xmlns:p14="http://schemas.microsoft.com/office/powerpoint/2010/main" val="273350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2007" y="0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Quanti </a:t>
            </a:r>
            <a:r>
              <a:rPr lang="it-IT" b="1" dirty="0" smtClean="0">
                <a:solidFill>
                  <a:srgbClr val="FF0000"/>
                </a:solidFill>
              </a:rPr>
              <a:t>secchi?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2670" y="903246"/>
            <a:ext cx="8229600" cy="4525963"/>
          </a:xfrm>
        </p:spPr>
        <p:txBody>
          <a:bodyPr/>
          <a:lstStyle/>
          <a:p>
            <a:r>
              <a:rPr lang="it-IT" dirty="0" smtClean="0"/>
              <a:t>3 secchi		    6 secchi		       9 secchi</a:t>
            </a:r>
            <a:endParaRPr lang="it-IT" dirty="0"/>
          </a:p>
        </p:txBody>
      </p:sp>
      <p:pic>
        <p:nvPicPr>
          <p:cNvPr id="8194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95" y="4526689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32" y="4538802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79" y="2946672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704" y="1426033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001" y="3012548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432531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586066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59" y="3006049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79" y="1432530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214976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38" y="5228235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40" y="5228236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95892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07" y="3447109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40" y="3536342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40" y="1919974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38" y="1956325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utente\Desktop\gico CA natura, luoghi\approfondimenti sull'acqua\b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98950"/>
            <a:ext cx="1652984" cy="15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1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9145016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Quanta </a:t>
            </a:r>
            <a:r>
              <a:rPr lang="it-IT" b="1" dirty="0" smtClean="0">
                <a:solidFill>
                  <a:srgbClr val="FF0000"/>
                </a:solidFill>
              </a:rPr>
              <a:t>acqua consuma in media ogni giorno una famiglia italiana, 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FF0000"/>
                </a:solidFill>
              </a:rPr>
              <a:t>una nordamericana e una africana?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98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3610744" cy="6093296"/>
          </a:xfrm>
        </p:spPr>
        <p:txBody>
          <a:bodyPr/>
          <a:lstStyle/>
          <a:p>
            <a:r>
              <a:rPr lang="it-IT" b="1" dirty="0" smtClean="0"/>
              <a:t>20 litri</a:t>
            </a:r>
            <a:br>
              <a:rPr lang="it-IT" b="1" dirty="0" smtClean="0"/>
            </a:br>
            <a:r>
              <a:rPr lang="it-IT" b="1" dirty="0"/>
              <a:t/>
            </a:r>
            <a:br>
              <a:rPr lang="it-IT" b="1" dirty="0"/>
            </a:br>
            <a:r>
              <a:rPr lang="it-IT" b="1" dirty="0" smtClean="0"/>
              <a:t>165 litri</a:t>
            </a:r>
            <a:br>
              <a:rPr lang="it-IT" b="1" dirty="0" smtClean="0"/>
            </a:br>
            <a:r>
              <a:rPr lang="it-IT" b="1" dirty="0"/>
              <a:t/>
            </a:r>
            <a:br>
              <a:rPr lang="it-IT" b="1" dirty="0"/>
            </a:br>
            <a:r>
              <a:rPr lang="it-IT" b="1" dirty="0" smtClean="0"/>
              <a:t>425 litri</a:t>
            </a:r>
            <a:endParaRPr lang="it-IT" b="1" dirty="0"/>
          </a:p>
        </p:txBody>
      </p:sp>
      <p:pic>
        <p:nvPicPr>
          <p:cNvPr id="4098" name="Picture 2" descr="C:\Users\utente\Desktop\gico CA natura, luoghi\77052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248472" cy="59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4674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Cos’è l’impronta idrica?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2332037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b="1" dirty="0" smtClean="0"/>
              <a:t>L’impronta</a:t>
            </a:r>
            <a:r>
              <a:rPr lang="it-IT" dirty="0" smtClean="0"/>
              <a:t> che si lascia per terra quando si bagnano le scarpe di pioggia?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 smtClean="0"/>
              <a:t>Il consumo </a:t>
            </a:r>
            <a:r>
              <a:rPr lang="it-IT" dirty="0" smtClean="0"/>
              <a:t>dell’acqua giornaliero per lavarsi e per bere?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 smtClean="0"/>
              <a:t>un </a:t>
            </a:r>
            <a:r>
              <a:rPr lang="it-IT" b="1" dirty="0"/>
              <a:t>indicatore</a:t>
            </a:r>
            <a:r>
              <a:rPr lang="it-IT" dirty="0"/>
              <a:t> del volume totale di risorse idriche utilizzate da un paese per produrre i beni e i servizi consumati dagli abitanti della nazione </a:t>
            </a:r>
            <a:r>
              <a:rPr lang="it-IT" dirty="0" smtClean="0"/>
              <a:t>; </a:t>
            </a:r>
            <a:r>
              <a:rPr lang="it-IT" sz="2200" dirty="0" smtClean="0"/>
              <a:t>comprende </a:t>
            </a:r>
            <a:r>
              <a:rPr lang="it-IT" sz="2200" dirty="0"/>
              <a:t>l’acqua, prelevata da fiumi, laghi e falde acquifere </a:t>
            </a:r>
            <a:r>
              <a:rPr lang="it-IT" sz="2200" dirty="0" smtClean="0"/>
              <a:t>, impiegata </a:t>
            </a:r>
            <a:r>
              <a:rPr lang="it-IT" sz="2200" dirty="0"/>
              <a:t>nei settori agricolo, industriale e domestico e l’acqua delle precipitazioni piovose utilizzata in </a:t>
            </a:r>
            <a:r>
              <a:rPr lang="it-IT" sz="2200" dirty="0" smtClean="0"/>
              <a:t>agricoltura</a:t>
            </a:r>
          </a:p>
        </p:txBody>
      </p:sp>
      <p:pic>
        <p:nvPicPr>
          <p:cNvPr id="3074" name="Picture 2" descr="C:\Users\utente\Desktop\gico CA natura, luoghi\images0FWGZP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1979712" cy="134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6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032448"/>
          </a:xfrm>
        </p:spPr>
        <p:txBody>
          <a:bodyPr>
            <a:no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Sai quanta acqua viene utilizzata </a:t>
            </a:r>
            <a:r>
              <a:rPr lang="it-IT" sz="4000" b="1" dirty="0" smtClean="0">
                <a:solidFill>
                  <a:srgbClr val="FF0000"/>
                </a:solidFill>
              </a:rPr>
              <a:t/>
            </a:r>
            <a:br>
              <a:rPr lang="it-IT" sz="4000" b="1" dirty="0" smtClean="0">
                <a:solidFill>
                  <a:srgbClr val="FF0000"/>
                </a:solidFill>
              </a:rPr>
            </a:br>
            <a:r>
              <a:rPr lang="it-IT" sz="4000" b="1" dirty="0" smtClean="0">
                <a:solidFill>
                  <a:srgbClr val="FF0000"/>
                </a:solidFill>
              </a:rPr>
              <a:t>per </a:t>
            </a:r>
            <a:r>
              <a:rPr lang="it-IT" sz="4000" b="1" dirty="0">
                <a:solidFill>
                  <a:srgbClr val="FF0000"/>
                </a:solidFill>
              </a:rPr>
              <a:t>produrre </a:t>
            </a:r>
            <a:r>
              <a:rPr lang="it-IT" sz="4000" b="1" dirty="0" smtClean="0">
                <a:solidFill>
                  <a:srgbClr val="FF0000"/>
                </a:solidFill>
              </a:rPr>
              <a:t/>
            </a:r>
            <a:br>
              <a:rPr lang="it-IT" sz="4000" b="1" dirty="0" smtClean="0">
                <a:solidFill>
                  <a:srgbClr val="FF0000"/>
                </a:solidFill>
              </a:rPr>
            </a:br>
            <a:r>
              <a:rPr lang="it-IT" sz="4000" b="1" dirty="0" smtClean="0">
                <a:solidFill>
                  <a:srgbClr val="FF0000"/>
                </a:solidFill>
              </a:rPr>
              <a:t>1 </a:t>
            </a:r>
            <a:r>
              <a:rPr lang="it-IT" sz="4000" b="1" dirty="0">
                <a:solidFill>
                  <a:srgbClr val="FF0000"/>
                </a:solidFill>
              </a:rPr>
              <a:t>Kg di pomodori e 1 </a:t>
            </a:r>
            <a:r>
              <a:rPr lang="it-IT" sz="4000" b="1" dirty="0" smtClean="0">
                <a:solidFill>
                  <a:srgbClr val="FF0000"/>
                </a:solidFill>
              </a:rPr>
              <a:t>hamburger</a:t>
            </a:r>
            <a:r>
              <a:rPr lang="it-IT" sz="4000" b="1" dirty="0">
                <a:solidFill>
                  <a:srgbClr val="FF0000"/>
                </a:solidFill>
              </a:rPr>
              <a:t>?</a:t>
            </a:r>
            <a:r>
              <a:rPr lang="it-IT" sz="4000" dirty="0"/>
              <a:t/>
            </a:r>
            <a:br>
              <a:rPr lang="it-IT" sz="4000" dirty="0"/>
            </a:b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4090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5472608" cy="6826770"/>
          </a:xfrm>
        </p:spPr>
        <p:txBody>
          <a:bodyPr>
            <a:normAutofit/>
          </a:bodyPr>
          <a:lstStyle/>
          <a:p>
            <a:pPr algn="l"/>
            <a:r>
              <a:rPr lang="it-IT" sz="3300" b="1" dirty="0" smtClean="0"/>
              <a:t>i </a:t>
            </a:r>
            <a:r>
              <a:rPr lang="it-IT" sz="3300" b="1" dirty="0"/>
              <a:t>consumi "virtuali" </a:t>
            </a:r>
            <a:r>
              <a:rPr lang="it-IT" sz="3300" dirty="0"/>
              <a:t> </a:t>
            </a:r>
            <a:r>
              <a:rPr lang="it-IT" sz="3000" dirty="0" smtClean="0"/>
              <a:t/>
            </a:r>
            <a:br>
              <a:rPr lang="it-IT" sz="3000" dirty="0" smtClean="0"/>
            </a:br>
            <a:r>
              <a:rPr lang="it-IT" sz="2500" dirty="0"/>
              <a:t/>
            </a:r>
            <a:br>
              <a:rPr lang="it-IT" sz="2500" dirty="0"/>
            </a:br>
            <a:r>
              <a:rPr lang="it-IT" sz="2500" dirty="0" smtClean="0"/>
              <a:t>ad </a:t>
            </a:r>
            <a:r>
              <a:rPr lang="it-IT" sz="2500" dirty="0"/>
              <a:t>esempio sui prodotti agricoli </a:t>
            </a:r>
            <a:r>
              <a:rPr lang="it-IT" sz="2500" dirty="0" smtClean="0">
                <a:sym typeface="Wingdings" panose="05000000000000000000" pitchFamily="2" charset="2"/>
              </a:rPr>
              <a:t></a:t>
            </a:r>
            <a:r>
              <a:rPr lang="it-IT" sz="2500" dirty="0" smtClean="0"/>
              <a:t>quando </a:t>
            </a:r>
            <a:r>
              <a:rPr lang="it-IT" sz="2500" dirty="0"/>
              <a:t>consumiamo 1</a:t>
            </a:r>
            <a:r>
              <a:rPr lang="it-IT" sz="2500" dirty="0" smtClean="0"/>
              <a:t> </a:t>
            </a:r>
            <a:r>
              <a:rPr lang="it-IT" sz="2500" dirty="0"/>
              <a:t>kg di grano, in realtà stiamo consumando i </a:t>
            </a:r>
            <a:r>
              <a:rPr lang="it-IT" sz="2500" dirty="0" smtClean="0"/>
              <a:t>1000 </a:t>
            </a:r>
            <a:r>
              <a:rPr lang="it-IT" sz="2500" dirty="0"/>
              <a:t>litri di acqua che sono stati necessari per </a:t>
            </a:r>
            <a:r>
              <a:rPr lang="it-IT" sz="2500" dirty="0" smtClean="0"/>
              <a:t>produrlo</a:t>
            </a:r>
            <a:br>
              <a:rPr lang="it-IT" sz="2500" dirty="0" smtClean="0"/>
            </a:br>
            <a:r>
              <a:rPr lang="it-IT" sz="2500" dirty="0"/>
              <a:t/>
            </a:r>
            <a:br>
              <a:rPr lang="it-IT" sz="2500" dirty="0"/>
            </a:br>
            <a:r>
              <a:rPr lang="it-IT" sz="2500" dirty="0" smtClean="0">
                <a:sym typeface="Wingdings" panose="05000000000000000000" pitchFamily="2" charset="2"/>
              </a:rPr>
              <a:t></a:t>
            </a:r>
            <a:r>
              <a:rPr lang="it-IT" sz="2500" dirty="0">
                <a:sym typeface="Wingdings" panose="05000000000000000000" pitchFamily="2" charset="2"/>
              </a:rPr>
              <a:t>q</a:t>
            </a:r>
            <a:r>
              <a:rPr lang="it-IT" sz="2500" dirty="0" smtClean="0"/>
              <a:t>uando </a:t>
            </a:r>
            <a:r>
              <a:rPr lang="it-IT" sz="2500" dirty="0"/>
              <a:t>consumiamo 1</a:t>
            </a:r>
            <a:r>
              <a:rPr lang="it-IT" sz="2500" dirty="0" smtClean="0"/>
              <a:t> </a:t>
            </a:r>
            <a:r>
              <a:rPr lang="it-IT" sz="2500" dirty="0"/>
              <a:t>Kg di bistecca, stiamo consumando i 13.000 </a:t>
            </a:r>
            <a:r>
              <a:rPr lang="it-IT" sz="2500" dirty="0" smtClean="0"/>
              <a:t>litri </a:t>
            </a:r>
            <a:r>
              <a:rPr lang="it-IT" sz="2500" dirty="0"/>
              <a:t>di acqua necessari per produrre quelle quantità di carne. </a:t>
            </a:r>
            <a:br>
              <a:rPr lang="it-IT" sz="2500" dirty="0"/>
            </a:br>
            <a:endParaRPr lang="it-IT" sz="2500" dirty="0"/>
          </a:p>
        </p:txBody>
      </p:sp>
      <p:pic>
        <p:nvPicPr>
          <p:cNvPr id="6146" name="Picture 2" descr="C:\Users\utente\Desktop\gico CA natura, luoghi\approfondimenti sull'acqua\impronta-idrica-in-italiano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-3318"/>
            <a:ext cx="3275856" cy="74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47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4694"/>
            <a:ext cx="9144000" cy="1143000"/>
          </a:xfrm>
        </p:spPr>
        <p:txBody>
          <a:bodyPr>
            <a:noAutofit/>
          </a:bodyPr>
          <a:lstStyle/>
          <a:p>
            <a:r>
              <a:rPr lang="it-IT" sz="3800" b="1" dirty="0" smtClean="0"/>
              <a:t>Il consumo suggerito e il consumo dell’acqua legato alla produzione dei cibi</a:t>
            </a:r>
            <a:endParaRPr lang="it-IT" sz="3800" b="1" dirty="0"/>
          </a:p>
        </p:txBody>
      </p:sp>
      <p:pic>
        <p:nvPicPr>
          <p:cNvPr id="7170" name="Picture 2" descr="C:\Users\utente\Desktop\gico CA natura, luoghi\approfondimenti sull'acqua\impronta idric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11" y="1484784"/>
            <a:ext cx="944959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-32566"/>
            <a:ext cx="8229600" cy="1143000"/>
          </a:xfrm>
        </p:spPr>
        <p:txBody>
          <a:bodyPr>
            <a:normAutofit/>
          </a:bodyPr>
          <a:lstStyle/>
          <a:p>
            <a:r>
              <a:rPr lang="it-IT" sz="3000" b="1" dirty="0" smtClean="0">
                <a:solidFill>
                  <a:srgbClr val="FF0000"/>
                </a:solidFill>
              </a:rPr>
              <a:t>Quanta acqua occorre al giorno per vivere?</a:t>
            </a:r>
            <a:endParaRPr lang="it-IT" sz="30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836712"/>
            <a:ext cx="8579296" cy="6021288"/>
          </a:xfrm>
        </p:spPr>
        <p:txBody>
          <a:bodyPr>
            <a:normAutofit fontScale="85000" lnSpcReduction="20000"/>
          </a:bodyPr>
          <a:lstStyle/>
          <a:p>
            <a:endParaRPr lang="it-IT" dirty="0"/>
          </a:p>
          <a:p>
            <a:pPr marL="0" indent="0">
              <a:buNone/>
            </a:pPr>
            <a:r>
              <a:rPr lang="it-IT" b="1" dirty="0" smtClean="0"/>
              <a:t>Il consumo annuo medio di acqua</a:t>
            </a:r>
            <a:endParaRPr lang="it-IT" dirty="0"/>
          </a:p>
          <a:p>
            <a:r>
              <a:rPr lang="it-IT" dirty="0"/>
              <a:t>in America settentrionale di 1798 m3, </a:t>
            </a:r>
          </a:p>
          <a:p>
            <a:r>
              <a:rPr lang="it-IT" dirty="0"/>
              <a:t>in Europa è di 625m3, </a:t>
            </a:r>
          </a:p>
          <a:p>
            <a:r>
              <a:rPr lang="it-IT" dirty="0" smtClean="0"/>
              <a:t>In </a:t>
            </a:r>
            <a:r>
              <a:rPr lang="it-IT" dirty="0"/>
              <a:t>Africa la media è pari a 200 m3 pro-capite, </a:t>
            </a:r>
            <a:endParaRPr lang="it-IT" dirty="0" smtClean="0"/>
          </a:p>
          <a:p>
            <a:r>
              <a:rPr lang="it-IT" dirty="0" smtClean="0"/>
              <a:t>in </a:t>
            </a:r>
            <a:r>
              <a:rPr lang="it-IT" dirty="0"/>
              <a:t>America meridionale di 335 m3. </a:t>
            </a:r>
          </a:p>
          <a:p>
            <a:endParaRPr lang="it-IT" dirty="0" smtClean="0"/>
          </a:p>
          <a:p>
            <a:r>
              <a:rPr lang="it-IT" b="1" dirty="0" smtClean="0"/>
              <a:t>Un </a:t>
            </a:r>
            <a:r>
              <a:rPr lang="it-IT" b="1" dirty="0"/>
              <a:t>italiano </a:t>
            </a:r>
            <a:r>
              <a:rPr lang="it-IT" dirty="0"/>
              <a:t>in media consuma </a:t>
            </a:r>
            <a:endParaRPr lang="it-IT" dirty="0" smtClean="0"/>
          </a:p>
          <a:p>
            <a:pPr lvl="1"/>
            <a:r>
              <a:rPr lang="it-IT" dirty="0"/>
              <a:t>213 litri di acqua, di questi solo </a:t>
            </a:r>
            <a:r>
              <a:rPr lang="it-IT" u="sng" dirty="0"/>
              <a:t>3 litri sono per bere e 210 per usi non alimentari,</a:t>
            </a:r>
            <a:r>
              <a:rPr lang="it-IT" dirty="0"/>
              <a:t> cioè domestici ... In Italia si registra il tasso più elevato di consumi pro-capite per uso domestico: 78 m3 per abitante. Gli italiani sono inoltre i primi consumatori in Europa di acqua minerali. </a:t>
            </a:r>
            <a:endParaRPr lang="it-IT" dirty="0" smtClean="0"/>
          </a:p>
          <a:p>
            <a:pPr lvl="1"/>
            <a:endParaRPr lang="it-IT" dirty="0"/>
          </a:p>
          <a:p>
            <a:pPr lvl="1"/>
            <a:r>
              <a:rPr lang="it-IT" u="sng" dirty="0" smtClean="0"/>
              <a:t>40 </a:t>
            </a:r>
            <a:r>
              <a:rPr lang="it-IT" u="sng" dirty="0"/>
              <a:t>litri per fare una doccia</a:t>
            </a:r>
            <a:r>
              <a:rPr lang="it-IT" dirty="0"/>
              <a:t>, mentre per i 2/3 dell'umanità 40 litri rappresentano il consumo di intere settimane. </a:t>
            </a:r>
          </a:p>
          <a:p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917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E riguardo gli spechi....</a:t>
            </a:r>
            <a:endParaRPr lang="it-IT" b="1" dirty="0"/>
          </a:p>
        </p:txBody>
      </p:sp>
      <p:pic>
        <p:nvPicPr>
          <p:cNvPr id="5122" name="Picture 2" descr="C:\Users\utente\Desktop\gico CA natura, luoghi\approfondimenti sull'acqua\barilla-water-day-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8823669" cy="439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60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rmAutofit/>
          </a:bodyPr>
          <a:lstStyle/>
          <a:p>
            <a:r>
              <a:rPr lang="it-IT" sz="2600" b="1" dirty="0" smtClean="0">
                <a:solidFill>
                  <a:srgbClr val="FF0000"/>
                </a:solidFill>
              </a:rPr>
              <a:t>Quanta acqua consuma questo giovane uomo lavandosi i denti?</a:t>
            </a:r>
            <a:endParaRPr lang="it-IT" sz="2600" b="1" dirty="0">
              <a:solidFill>
                <a:srgbClr val="FF0000"/>
              </a:solidFill>
            </a:endParaRPr>
          </a:p>
        </p:txBody>
      </p:sp>
      <p:pic>
        <p:nvPicPr>
          <p:cNvPr id="2" name="Filmato MA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48680"/>
            <a:ext cx="7715200" cy="5786399"/>
          </a:xfrm>
        </p:spPr>
      </p:pic>
      <p:sp>
        <p:nvSpPr>
          <p:cNvPr id="8" name="Segnaposto contenuto 6"/>
          <p:cNvSpPr txBox="1">
            <a:spLocks/>
          </p:cNvSpPr>
          <p:nvPr/>
        </p:nvSpPr>
        <p:spPr>
          <a:xfrm>
            <a:off x="4932040" y="1484784"/>
            <a:ext cx="34667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22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E allora evitiamo di lavarci 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FF0000"/>
                </a:solidFill>
              </a:rPr>
              <a:t>e beviamo poco?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 err="1" smtClean="0"/>
              <a:t>Nooooo</a:t>
            </a:r>
            <a:r>
              <a:rPr lang="it-IT" sz="4000" b="1" dirty="0" smtClean="0"/>
              <a:t>!</a:t>
            </a:r>
            <a:endParaRPr lang="it-IT" sz="4000" b="1" dirty="0"/>
          </a:p>
        </p:txBody>
      </p:sp>
      <p:pic>
        <p:nvPicPr>
          <p:cNvPr id="2050" name="Picture 2" descr="C:\Users\utente\Desktop\gico CA natura, luoghi\approfondimenti sull'acqua\200505241522260_se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5"/>
            <a:ext cx="5122984" cy="42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gico CA natura, luoghi\approfondimenti sull'acqua\porcellino-una-pozza-4566866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3861048"/>
            <a:ext cx="5080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8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r>
              <a:rPr lang="it-IT" b="1" dirty="0" smtClean="0"/>
              <a:t>Possibili attività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77500" lnSpcReduction="20000"/>
          </a:bodyPr>
          <a:lstStyle/>
          <a:p>
            <a:endParaRPr lang="it-IT" dirty="0" smtClean="0"/>
          </a:p>
          <a:p>
            <a:r>
              <a:rPr lang="it-IT" dirty="0" smtClean="0"/>
              <a:t>Partire dalle canzoni conosciamo sull’acqua come pretesto per introdurre l’argomento</a:t>
            </a:r>
          </a:p>
          <a:p>
            <a:endParaRPr lang="it-IT" dirty="0" smtClean="0"/>
          </a:p>
          <a:p>
            <a:r>
              <a:rPr lang="it-IT" dirty="0" smtClean="0"/>
              <a:t>Partire dal conoscere e valorizzare  le </a:t>
            </a:r>
            <a:r>
              <a:rPr lang="it-IT" dirty="0"/>
              <a:t>fonti d’acqua </a:t>
            </a:r>
            <a:r>
              <a:rPr lang="it-IT" dirty="0" smtClean="0"/>
              <a:t> che ci sono </a:t>
            </a:r>
            <a:r>
              <a:rPr lang="it-IT" dirty="0"/>
              <a:t>vicino </a:t>
            </a:r>
            <a:r>
              <a:rPr lang="it-IT" dirty="0" smtClean="0"/>
              <a:t>a </a:t>
            </a:r>
            <a:r>
              <a:rPr lang="it-IT" smtClean="0"/>
              <a:t>ogni casa </a:t>
            </a:r>
            <a:r>
              <a:rPr lang="it-IT" dirty="0"/>
              <a:t>dove facciamo i nostri </a:t>
            </a:r>
            <a:r>
              <a:rPr lang="it-IT" dirty="0" smtClean="0"/>
              <a:t>campi:</a:t>
            </a:r>
          </a:p>
          <a:p>
            <a:pPr lvl="1"/>
            <a:r>
              <a:rPr lang="it-IT" dirty="0"/>
              <a:t>Cimolais</a:t>
            </a:r>
          </a:p>
          <a:p>
            <a:pPr lvl="1"/>
            <a:r>
              <a:rPr lang="it-IT" dirty="0"/>
              <a:t>Tramonti</a:t>
            </a:r>
          </a:p>
          <a:p>
            <a:pPr lvl="1"/>
            <a:r>
              <a:rPr lang="it-IT" dirty="0"/>
              <a:t>Fanna</a:t>
            </a:r>
          </a:p>
          <a:p>
            <a:pPr lvl="1"/>
            <a:r>
              <a:rPr lang="it-IT" dirty="0"/>
              <a:t>Forgaria</a:t>
            </a:r>
          </a:p>
          <a:p>
            <a:pPr lvl="1"/>
            <a:r>
              <a:rPr lang="it-IT" dirty="0"/>
              <a:t>Lorenzago</a:t>
            </a:r>
          </a:p>
          <a:p>
            <a:pPr lvl="1"/>
            <a:r>
              <a:rPr lang="it-IT" dirty="0"/>
              <a:t>Auronzo</a:t>
            </a: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r>
              <a:rPr lang="it-IT" dirty="0" smtClean="0"/>
              <a:t>Proporre ogni giorno una domanda su cui riflettere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Proporre una attività con tutti o una parte degli stimoli della presentazione in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point</a:t>
            </a:r>
            <a:endParaRPr lang="it-IT" dirty="0" smtClean="0"/>
          </a:p>
          <a:p>
            <a:endParaRPr lang="it-IT" dirty="0" smtClean="0"/>
          </a:p>
          <a:p>
            <a:pPr marL="0" indent="0">
              <a:buNone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7331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8400"/>
            <a:ext cx="8229600" cy="1143000"/>
          </a:xfrm>
        </p:spPr>
        <p:txBody>
          <a:bodyPr/>
          <a:lstStyle/>
          <a:p>
            <a:r>
              <a:rPr lang="it-IT" b="1" dirty="0"/>
              <a:t>Possibili attività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174035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Fate fare una pubblicità, slogan, jingle, bangs, </a:t>
            </a:r>
            <a:r>
              <a:rPr lang="it-IT" dirty="0" err="1"/>
              <a:t>minivideo</a:t>
            </a:r>
            <a:r>
              <a:rPr lang="it-IT" dirty="0"/>
              <a:t>, una poesia, una rima, un flash </a:t>
            </a:r>
            <a:r>
              <a:rPr lang="it-IT" dirty="0" err="1"/>
              <a:t>mob</a:t>
            </a:r>
            <a:r>
              <a:rPr lang="it-IT" dirty="0"/>
              <a:t> ... sul dono dell’acqua: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Affidare una bottiglia d’acqua a ciascuno ad inizio giornata e vedere quanto gli dura oppure chiedere a ciascuno di scriversi ogni volta che consuma dell’acqua durante il giorno e verificare i consumi individuali a fine giornata</a:t>
            </a:r>
          </a:p>
          <a:p>
            <a:endParaRPr lang="it-IT" dirty="0"/>
          </a:p>
          <a:p>
            <a:r>
              <a:rPr lang="it-IT" dirty="0"/>
              <a:t>Verifica a fine campo se i ragazzi si ricordano quanta acqua viene consumata/ sprecata per lavarsi i denti, farsi la doccia, ...</a:t>
            </a:r>
          </a:p>
          <a:p>
            <a:endParaRPr lang="it-IT" dirty="0"/>
          </a:p>
          <a:p>
            <a:r>
              <a:rPr lang="it-IT" dirty="0"/>
              <a:t>Consegna fine campo qualcosa che possa essere poi condiviso in famiglia (i consumi dell’acqua legati all’igiene, l’impronta dell’acqua, .... 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17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b="1" dirty="0" smtClean="0">
                <a:solidFill>
                  <a:srgbClr val="FF0000"/>
                </a:solidFill>
              </a:rPr>
              <a:t>Da evitare ....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Spreco d’acqua con i giochi</a:t>
            </a:r>
          </a:p>
          <a:p>
            <a:r>
              <a:rPr lang="it-IT" dirty="0" smtClean="0"/>
              <a:t>Incoerenza come educatori nell’utilizzo dell’acqua</a:t>
            </a:r>
          </a:p>
          <a:p>
            <a:r>
              <a:rPr lang="it-IT" dirty="0" smtClean="0"/>
              <a:t>......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sz="4000" b="1" dirty="0" smtClean="0"/>
              <a:t>Trovate tutto su Accanto.org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6000" b="1" dirty="0" smtClean="0">
                <a:solidFill>
                  <a:srgbClr val="0070C0"/>
                </a:solidFill>
              </a:rPr>
              <a:t>E buon campo a tutti!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67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95536" y="260648"/>
            <a:ext cx="3466728" cy="4525963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Maurizio consuma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8" name="Segnaposto contenuto 6"/>
          <p:cNvSpPr txBox="1">
            <a:spLocks/>
          </p:cNvSpPr>
          <p:nvPr/>
        </p:nvSpPr>
        <p:spPr>
          <a:xfrm>
            <a:off x="4925857" y="260648"/>
            <a:ext cx="34667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/>
              <a:t>... ma avrebbe potuto usarne solo uno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4" y="5229200"/>
            <a:ext cx="2496288" cy="144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0" y="3717032"/>
            <a:ext cx="2423396" cy="140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4" y="836712"/>
            <a:ext cx="2427670" cy="14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6" y="2245064"/>
            <a:ext cx="2392592" cy="138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57" y="2442069"/>
            <a:ext cx="648450" cy="99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49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Riconoscete questo rumore?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Pipì E Sciacquon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14526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4176464"/>
          </a:xfrm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Pierino </a:t>
            </a:r>
            <a:r>
              <a:rPr lang="it-IT" b="1" dirty="0" smtClean="0">
                <a:solidFill>
                  <a:srgbClr val="FF0000"/>
                </a:solidFill>
              </a:rPr>
              <a:t>è andato a fare la pipì e</a:t>
            </a:r>
            <a:r>
              <a:rPr lang="it-IT" b="1" dirty="0">
                <a:solidFill>
                  <a:srgbClr val="FF0000"/>
                </a:solidFill>
              </a:rPr>
              <a:t/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FF0000"/>
                </a:solidFill>
              </a:rPr>
              <a:t>ha tirato </a:t>
            </a:r>
            <a:r>
              <a:rPr lang="it-IT" b="1" dirty="0">
                <a:solidFill>
                  <a:srgbClr val="FF0000"/>
                </a:solidFill>
              </a:rPr>
              <a:t>1 volta lo sciacquone</a:t>
            </a:r>
            <a:r>
              <a:rPr lang="it-IT" b="1" dirty="0" smtClean="0">
                <a:solidFill>
                  <a:srgbClr val="FF0000"/>
                </a:solidFill>
              </a:rPr>
              <a:t>.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/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Quanta acqua ha consumato Pierino ? </a:t>
            </a:r>
            <a:br>
              <a:rPr lang="it-IT" b="1" dirty="0">
                <a:solidFill>
                  <a:srgbClr val="FF0000"/>
                </a:solidFill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54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74" y="1775099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76" y="1540295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425" y="0"/>
            <a:ext cx="8229600" cy="1143000"/>
          </a:xfrm>
        </p:spPr>
        <p:txBody>
          <a:bodyPr>
            <a:noAutofit/>
          </a:bodyPr>
          <a:lstStyle/>
          <a:p>
            <a:r>
              <a:rPr lang="it-IT" sz="3000" b="1" dirty="0" smtClean="0">
                <a:solidFill>
                  <a:srgbClr val="FF0000"/>
                </a:solidFill>
              </a:rPr>
              <a:t>  </a:t>
            </a:r>
            <a:r>
              <a:rPr lang="it-IT" sz="2800" b="1" dirty="0" smtClean="0">
                <a:solidFill>
                  <a:srgbClr val="FF0000"/>
                </a:solidFill>
              </a:rPr>
              <a:t/>
            </a:r>
            <a:br>
              <a:rPr lang="it-IT" sz="2800" b="1" dirty="0" smtClean="0">
                <a:solidFill>
                  <a:srgbClr val="FF0000"/>
                </a:solidFill>
              </a:rPr>
            </a:br>
            <a:r>
              <a:rPr lang="it-IT" sz="3500" b="1" dirty="0" smtClean="0">
                <a:solidFill>
                  <a:srgbClr val="FF0000"/>
                </a:solidFill>
              </a:rPr>
              <a:t>Quanta acqua ha consumato Pierino ? </a:t>
            </a:r>
            <a:br>
              <a:rPr lang="it-IT" sz="3500" b="1" dirty="0" smtClean="0">
                <a:solidFill>
                  <a:srgbClr val="FF0000"/>
                </a:solidFill>
              </a:rPr>
            </a:br>
            <a:r>
              <a:rPr lang="it-IT" sz="3500" b="1" dirty="0" smtClean="0">
                <a:solidFill>
                  <a:srgbClr val="FF0000"/>
                </a:solidFill>
              </a:rPr>
              <a:t>(in bicchieri)</a:t>
            </a:r>
            <a:endParaRPr lang="it-IT" sz="3500" b="1" dirty="0">
              <a:solidFill>
                <a:srgbClr val="FF0000"/>
              </a:solidFill>
            </a:endParaRPr>
          </a:p>
        </p:txBody>
      </p:sp>
      <p:sp>
        <p:nvSpPr>
          <p:cNvPr id="4" name="Segnaposto contenuto 6"/>
          <p:cNvSpPr>
            <a:spLocks noGrp="1"/>
          </p:cNvSpPr>
          <p:nvPr>
            <p:ph idx="1"/>
          </p:nvPr>
        </p:nvSpPr>
        <p:spPr>
          <a:xfrm>
            <a:off x="7202908" y="1693949"/>
            <a:ext cx="1963713" cy="1034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dirty="0" smtClean="0"/>
              <a:t>40 bicchieri </a:t>
            </a:r>
          </a:p>
          <a:p>
            <a:pPr marL="0" indent="0">
              <a:buNone/>
            </a:pPr>
            <a:r>
              <a:rPr lang="it-IT" sz="2500" dirty="0" smtClean="0"/>
              <a:t>(6 l)</a:t>
            </a:r>
          </a:p>
          <a:p>
            <a:endParaRPr lang="it-IT" dirty="0"/>
          </a:p>
          <a:p>
            <a:endParaRPr lang="it-IT" dirty="0" smtClean="0"/>
          </a:p>
        </p:txBody>
      </p:sp>
      <p:sp>
        <p:nvSpPr>
          <p:cNvPr id="5" name="Segnaposto contenuto 6"/>
          <p:cNvSpPr txBox="1">
            <a:spLocks/>
          </p:cNvSpPr>
          <p:nvPr/>
        </p:nvSpPr>
        <p:spPr>
          <a:xfrm>
            <a:off x="-44876" y="3982986"/>
            <a:ext cx="2009427" cy="824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600" dirty="0" smtClean="0"/>
              <a:t>60 bicchieri </a:t>
            </a:r>
          </a:p>
          <a:p>
            <a:pPr marL="0" indent="0">
              <a:buNone/>
            </a:pPr>
            <a:r>
              <a:rPr lang="it-IT" sz="3600" dirty="0" smtClean="0"/>
              <a:t>(9 litri)</a:t>
            </a:r>
          </a:p>
          <a:p>
            <a:endParaRPr lang="it-IT" dirty="0"/>
          </a:p>
        </p:txBody>
      </p:sp>
      <p:sp>
        <p:nvSpPr>
          <p:cNvPr id="6" name="Segnaposto contenuto 6"/>
          <p:cNvSpPr txBox="1">
            <a:spLocks/>
          </p:cNvSpPr>
          <p:nvPr/>
        </p:nvSpPr>
        <p:spPr>
          <a:xfrm>
            <a:off x="4030036" y="4012379"/>
            <a:ext cx="2376264" cy="818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700" dirty="0" smtClean="0"/>
              <a:t>20 bicchieri</a:t>
            </a:r>
          </a:p>
          <a:p>
            <a:pPr marL="0" indent="0">
              <a:buNone/>
            </a:pPr>
            <a:r>
              <a:rPr lang="it-IT" sz="2700" dirty="0" smtClean="0"/>
              <a:t> (3 l)</a:t>
            </a:r>
          </a:p>
          <a:p>
            <a:endParaRPr lang="it-IT" dirty="0"/>
          </a:p>
        </p:txBody>
      </p:sp>
      <p:pic>
        <p:nvPicPr>
          <p:cNvPr id="2050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0" y="2035502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9" y="2534768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03" y="2991138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09" y="3473733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64" y="3935770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30" y="4394451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9" y="4715942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08" y="5026127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6" y="5266547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07" y="5858885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374" y="5641658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36" y="1725176"/>
            <a:ext cx="1503289" cy="9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92" y="2131001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80" y="2644912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50" y="3140284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280" y="2412391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10" y="3100659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76" y="3602947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71" y="4154031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69" y="4659933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392" y="5264196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utente\Desktop\gico CA natura, luoghi\61UQ3VcU7OL__SL12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711" y="5961210"/>
            <a:ext cx="1503289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3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916832"/>
            <a:ext cx="691276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b="1" dirty="0" smtClean="0"/>
              <a:t>E prima di uscire dal bagno </a:t>
            </a:r>
          </a:p>
          <a:p>
            <a:pPr marL="0" indent="0" algn="ctr">
              <a:buNone/>
            </a:pPr>
            <a:r>
              <a:rPr lang="it-IT" sz="4000" b="1" dirty="0" smtClean="0"/>
              <a:t>Pierino si lava le mani.....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81069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mato doccia pappagallo mi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3158" y="1268760"/>
            <a:ext cx="6526360" cy="489477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5325" y="509307"/>
            <a:ext cx="9144000" cy="3206838"/>
          </a:xfrm>
        </p:spPr>
        <p:txBody>
          <a:bodyPr>
            <a:noAutofit/>
          </a:bodyPr>
          <a:lstStyle/>
          <a:p>
            <a:pPr algn="l"/>
            <a:r>
              <a:rPr lang="it-IT" sz="2800" b="1" dirty="0" smtClean="0">
                <a:solidFill>
                  <a:srgbClr val="FF0000"/>
                </a:solidFill>
              </a:rPr>
              <a:t>Dopo una intensa giornata di attività anche </a:t>
            </a:r>
            <a:r>
              <a:rPr lang="it-IT" sz="2800" b="1" dirty="0" err="1" smtClean="0">
                <a:solidFill>
                  <a:srgbClr val="FF0000"/>
                </a:solidFill>
              </a:rPr>
              <a:t>Teddi</a:t>
            </a:r>
            <a:r>
              <a:rPr lang="it-IT" sz="2800" b="1" dirty="0" smtClean="0">
                <a:solidFill>
                  <a:srgbClr val="FF0000"/>
                </a:solidFill>
              </a:rPr>
              <a:t> va a farsi la doccia. Quanta acqua  (in litri) consuma  </a:t>
            </a:r>
            <a:r>
              <a:rPr lang="it-IT" sz="2800" b="1" dirty="0" err="1" smtClean="0">
                <a:solidFill>
                  <a:srgbClr val="FF0000"/>
                </a:solidFill>
              </a:rPr>
              <a:t>Teddi</a:t>
            </a:r>
            <a:r>
              <a:rPr lang="it-IT" sz="2800" b="1" dirty="0" smtClean="0">
                <a:solidFill>
                  <a:srgbClr val="FF0000"/>
                </a:solidFill>
              </a:rPr>
              <a:t> se tiene aperta la doccia per 10 </a:t>
            </a:r>
            <a:r>
              <a:rPr lang="it-IT" sz="2800" b="1" dirty="0" err="1" smtClean="0">
                <a:solidFill>
                  <a:srgbClr val="FF0000"/>
                </a:solidFill>
              </a:rPr>
              <a:t>min</a:t>
            </a:r>
            <a:r>
              <a:rPr lang="it-IT" sz="2800" b="1" dirty="0" smtClean="0">
                <a:solidFill>
                  <a:srgbClr val="FF0000"/>
                </a:solidFill>
              </a:rPr>
              <a:t>? </a:t>
            </a:r>
            <a:br>
              <a:rPr lang="it-IT" sz="2800" b="1" dirty="0" smtClean="0">
                <a:solidFill>
                  <a:srgbClr val="FF0000"/>
                </a:solidFill>
              </a:rPr>
            </a:br>
            <a:r>
              <a:rPr lang="it-IT" sz="2800" b="1" dirty="0" smtClean="0">
                <a:solidFill>
                  <a:srgbClr val="FF0000"/>
                </a:solidFill>
              </a:rPr>
              <a:t/>
            </a:r>
            <a:br>
              <a:rPr lang="it-IT" sz="2800" b="1" dirty="0" smtClean="0">
                <a:solidFill>
                  <a:srgbClr val="FF0000"/>
                </a:solidFill>
              </a:rPr>
            </a:br>
            <a:r>
              <a:rPr lang="it-IT" sz="2800" b="1" dirty="0" smtClean="0">
                <a:solidFill>
                  <a:srgbClr val="FF0000"/>
                </a:solidFill>
              </a:rPr>
              <a:t>... e se </a:t>
            </a:r>
            <a:r>
              <a:rPr lang="it-IT" sz="2800" b="1" dirty="0">
                <a:solidFill>
                  <a:srgbClr val="FF0000"/>
                </a:solidFill>
              </a:rPr>
              <a:t>aprisse la </a:t>
            </a:r>
            <a:r>
              <a:rPr lang="it-IT" sz="2800" b="1" dirty="0" smtClean="0">
                <a:solidFill>
                  <a:srgbClr val="FF0000"/>
                </a:solidFill>
              </a:rPr>
              <a:t/>
            </a:r>
            <a:br>
              <a:rPr lang="it-IT" sz="2800" b="1" dirty="0" smtClean="0">
                <a:solidFill>
                  <a:srgbClr val="FF0000"/>
                </a:solidFill>
              </a:rPr>
            </a:br>
            <a:r>
              <a:rPr lang="it-IT" sz="2800" b="1" dirty="0" smtClean="0">
                <a:solidFill>
                  <a:srgbClr val="FF0000"/>
                </a:solidFill>
              </a:rPr>
              <a:t>doccia </a:t>
            </a:r>
            <a:r>
              <a:rPr lang="it-IT" sz="2800" b="1" dirty="0">
                <a:solidFill>
                  <a:srgbClr val="FF0000"/>
                </a:solidFill>
              </a:rPr>
              <a:t>solo per </a:t>
            </a:r>
            <a:r>
              <a:rPr lang="it-IT" sz="2800" b="1" dirty="0" smtClean="0">
                <a:solidFill>
                  <a:srgbClr val="FF0000"/>
                </a:solidFill>
              </a:rPr>
              <a:t/>
            </a:r>
            <a:br>
              <a:rPr lang="it-IT" sz="2800" b="1" dirty="0" smtClean="0">
                <a:solidFill>
                  <a:srgbClr val="FF0000"/>
                </a:solidFill>
              </a:rPr>
            </a:br>
            <a:r>
              <a:rPr lang="it-IT" sz="2800" b="1" dirty="0" smtClean="0">
                <a:solidFill>
                  <a:srgbClr val="FF0000"/>
                </a:solidFill>
              </a:rPr>
              <a:t>bagnarsi </a:t>
            </a:r>
            <a:r>
              <a:rPr lang="it-IT" sz="2800" b="1" dirty="0">
                <a:solidFill>
                  <a:srgbClr val="FF0000"/>
                </a:solidFill>
              </a:rPr>
              <a:t>e </a:t>
            </a:r>
            <a:r>
              <a:rPr lang="it-IT" sz="2800" b="1" dirty="0" smtClean="0">
                <a:solidFill>
                  <a:srgbClr val="FF0000"/>
                </a:solidFill>
              </a:rPr>
              <a:t>poi, </a:t>
            </a:r>
            <a:br>
              <a:rPr lang="it-IT" sz="2800" b="1" dirty="0" smtClean="0">
                <a:solidFill>
                  <a:srgbClr val="FF0000"/>
                </a:solidFill>
              </a:rPr>
            </a:br>
            <a:r>
              <a:rPr lang="it-IT" sz="2800" b="1" dirty="0" smtClean="0">
                <a:solidFill>
                  <a:srgbClr val="FF0000"/>
                </a:solidFill>
              </a:rPr>
              <a:t>solo </a:t>
            </a:r>
            <a:r>
              <a:rPr lang="it-IT" sz="2800" b="1" dirty="0">
                <a:solidFill>
                  <a:srgbClr val="FF0000"/>
                </a:solidFill>
              </a:rPr>
              <a:t>alla </a:t>
            </a:r>
            <a:r>
              <a:rPr lang="it-IT" sz="2800" b="1" dirty="0" smtClean="0">
                <a:solidFill>
                  <a:srgbClr val="FF0000"/>
                </a:solidFill>
              </a:rPr>
              <a:t>fine, </a:t>
            </a:r>
            <a:br>
              <a:rPr lang="it-IT" sz="2800" b="1" dirty="0" smtClean="0">
                <a:solidFill>
                  <a:srgbClr val="FF0000"/>
                </a:solidFill>
              </a:rPr>
            </a:br>
            <a:r>
              <a:rPr lang="it-IT" sz="2800" b="1" dirty="0" smtClean="0">
                <a:solidFill>
                  <a:srgbClr val="FF0000"/>
                </a:solidFill>
              </a:rPr>
              <a:t>per </a:t>
            </a:r>
            <a:r>
              <a:rPr lang="it-IT" sz="2800" b="1" dirty="0">
                <a:solidFill>
                  <a:srgbClr val="FF0000"/>
                </a:solidFill>
              </a:rPr>
              <a:t>risciacquarsi? </a:t>
            </a:r>
            <a:r>
              <a:rPr lang="it-IT" sz="3000" b="1" dirty="0" smtClean="0">
                <a:solidFill>
                  <a:srgbClr val="FF0000"/>
                </a:solidFill>
              </a:rPr>
              <a:t> </a:t>
            </a:r>
            <a:br>
              <a:rPr lang="it-IT" sz="3000" b="1" dirty="0" smtClean="0">
                <a:solidFill>
                  <a:srgbClr val="FF0000"/>
                </a:solidFill>
              </a:rPr>
            </a:br>
            <a:endParaRPr lang="it-IT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9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910" y="-1"/>
            <a:ext cx="4032448" cy="6786245"/>
          </a:xfrm>
        </p:spPr>
        <p:txBody>
          <a:bodyPr/>
          <a:lstStyle/>
          <a:p>
            <a:pPr marL="0" indent="0">
              <a:buNone/>
            </a:pPr>
            <a:r>
              <a:rPr lang="it-IT" sz="2700" dirty="0" smtClean="0"/>
              <a:t>10 </a:t>
            </a:r>
            <a:r>
              <a:rPr lang="it-IT" sz="2700" dirty="0" err="1" smtClean="0"/>
              <a:t>min</a:t>
            </a:r>
            <a:r>
              <a:rPr lang="it-IT" sz="2700" dirty="0" smtClean="0"/>
              <a:t> di doccia</a:t>
            </a:r>
          </a:p>
          <a:p>
            <a:endParaRPr lang="it-IT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6837033" y="-68462"/>
            <a:ext cx="2411760" cy="6900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000" dirty="0" smtClean="0"/>
              <a:t>Acqua aperta solo all’inizio e alla fine</a:t>
            </a:r>
            <a:endParaRPr lang="it-IT" sz="3000" dirty="0"/>
          </a:p>
        </p:txBody>
      </p:sp>
      <p:pic>
        <p:nvPicPr>
          <p:cNvPr id="102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873" y="5404898"/>
            <a:ext cx="661104" cy="6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34" y="466550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344" y="465303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77" y="460948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75" y="6066002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91" y="465968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03" y="470354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55" y="463265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09" y="4697867"/>
            <a:ext cx="675050" cy="6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18" y="395542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230">
            <a:off x="-138835" y="4033062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1" y="462630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5" y="330799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07" y="250526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5" y="1727118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64" y="106238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33" y="1775522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17" y="253549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56" y="330567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1" y="400164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69" y="400164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67" y="326055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41" y="106238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47" y="171632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42" y="248911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75" y="102935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85" y="396545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14" y="319815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88" y="242707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74" y="171632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97" y="106238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11" y="396545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40" y="323033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34" y="241970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87" y="171632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98" y="323281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644" y="395542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79" y="316645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29" y="244138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422" y="171632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63" y="103998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89" y="38556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53" y="37797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72" y="390875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8" y="103998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07" y="37797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67" y="38556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69" y="38556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95" y="37797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42" y="388428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85" y="395787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98" y="2476752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02" y="324334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15" y="324038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86" y="386302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97" y="314476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97" y="241970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996" y="169463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22" y="1022948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10" y="38556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96" y="324038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89" y="248911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77" y="2500588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73" y="1002052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02" y="103998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525" y="29214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04" y="33732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62" y="38985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52" y="38556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35" y="1742278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709" y="175168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12" y="1017212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60" y="105045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247" y="2452184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37" y="1747468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77" y="1747468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029" y="263194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183" y="332988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03" y="335155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334" y="334272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478" y="403073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496" y="406056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782" y="4067789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25" y="475580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87" y="475017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257" y="477743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189" y="539516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913" y="542861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601" y="542861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37" y="607605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120" y="608055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40" y="6099904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883" y="335701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099" y="4085104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099" y="474361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883" y="5437478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74" y="610316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254" y="192020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30" y="196609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01" y="193985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27" y="263404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3976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87" y="2630442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559" y="196609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40" y="131365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254" y="130851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82" y="459547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33" y="546555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87" y="535772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74" y="531025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03" y="537929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5" y="534093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943" y="4615870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32" y="6131172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626" y="604403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67" y="610698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5" y="6066002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96" y="4632655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52" y="5390572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22" y="541074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23" y="6095227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85" y="608055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327" y="6162544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805" y="6127754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410" y="6131172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07" y="6121578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65" y="537929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82" y="5334553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81" y="466706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84" y="5379296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C:\Users\utente\Desktop\gico CA natura, luoghi\qgeqg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73" y="4647851"/>
            <a:ext cx="725066" cy="7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45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580</Words>
  <Application>Microsoft Office PowerPoint</Application>
  <PresentationFormat>Presentazione su schermo (4:3)</PresentationFormat>
  <Paragraphs>82</Paragraphs>
  <Slides>23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Tema di Office</vt:lpstr>
      <vt:lpstr>Il dono dell’acqua Comm.ne stili di vita </vt:lpstr>
      <vt:lpstr>Quanta acqua consuma questo giovane uomo lavandosi i denti?</vt:lpstr>
      <vt:lpstr>Presentazione standard di PowerPoint</vt:lpstr>
      <vt:lpstr>Riconoscete questo rumore?</vt:lpstr>
      <vt:lpstr> Pierino è andato a fare la pipì e ha tirato 1 volta lo sciacquone.  Quanta acqua ha consumato Pierino ?  </vt:lpstr>
      <vt:lpstr>   Quanta acqua ha consumato Pierino ?  (in bicchieri)</vt:lpstr>
      <vt:lpstr>Presentazione standard di PowerPoint</vt:lpstr>
      <vt:lpstr>Dopo una intensa giornata di attività anche Teddi va a farsi la doccia. Quanta acqua  (in litri) consuma  Teddi se tiene aperta la doccia per 10 min?   ... e se aprisse la  doccia solo per  bagnarsi e poi,  solo alla fine,  per risciacquarsi?   </vt:lpstr>
      <vt:lpstr>Presentazione standard di PowerPoint</vt:lpstr>
      <vt:lpstr>E se a casa qualcuno preferisse il bagno alla doccia..  Quanti litri utilizzerebbe   (quanti secchi) ? </vt:lpstr>
      <vt:lpstr>Quanti secchi?</vt:lpstr>
      <vt:lpstr>Quanta acqua consuma in media ogni giorno una famiglia italiana,  una nordamericana e una africana? </vt:lpstr>
      <vt:lpstr>20 litri  165 litri  425 litri</vt:lpstr>
      <vt:lpstr>Cos’è l’impronta idrica?</vt:lpstr>
      <vt:lpstr>Sai quanta acqua viene utilizzata  per produrre  1 Kg di pomodori e 1 hamburger? </vt:lpstr>
      <vt:lpstr>i consumi "virtuali"    ad esempio sui prodotti agricoli quando consumiamo 1 kg di grano, in realtà stiamo consumando i 1000 litri di acqua che sono stati necessari per produrlo  quando consumiamo 1 Kg di bistecca, stiamo consumando i 13.000 litri di acqua necessari per produrre quelle quantità di carne.  </vt:lpstr>
      <vt:lpstr>Il consumo suggerito e il consumo dell’acqua legato alla produzione dei cibi</vt:lpstr>
      <vt:lpstr>Quanta acqua occorre al giorno per vivere?</vt:lpstr>
      <vt:lpstr>E riguardo gli spechi....</vt:lpstr>
      <vt:lpstr>E allora evitiamo di lavarci  e beviamo poco?</vt:lpstr>
      <vt:lpstr>Possibili attività</vt:lpstr>
      <vt:lpstr>Possibili attività</vt:lpstr>
      <vt:lpstr>Da evitare 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58</cp:revision>
  <dcterms:created xsi:type="dcterms:W3CDTF">2017-06-20T07:23:17Z</dcterms:created>
  <dcterms:modified xsi:type="dcterms:W3CDTF">2017-07-04T18:51:06Z</dcterms:modified>
</cp:coreProperties>
</file>