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2" r:id="rId3"/>
    <p:sldId id="278" r:id="rId4"/>
    <p:sldId id="276" r:id="rId5"/>
    <p:sldId id="285" r:id="rId6"/>
    <p:sldId id="287" r:id="rId7"/>
    <p:sldId id="288" r:id="rId8"/>
    <p:sldId id="289" r:id="rId9"/>
    <p:sldId id="286" r:id="rId10"/>
    <p:sldId id="290" r:id="rId11"/>
    <p:sldId id="291" r:id="rId12"/>
    <p:sldId id="27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D2A000"/>
    <a:srgbClr val="FFDD71"/>
    <a:srgbClr val="FEC200"/>
    <a:srgbClr val="E6AF00"/>
    <a:srgbClr val="FFC715"/>
    <a:srgbClr val="730303"/>
    <a:srgbClr val="FFE38B"/>
    <a:srgbClr val="FFD85D"/>
    <a:srgbClr val="B8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07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05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6060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5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7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43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88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53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561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83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84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A515F-4CCA-4489-A3EB-BBB7B243CBF2}" type="datetimeFigureOut">
              <a:rPr lang="it-IT" smtClean="0"/>
              <a:t>11/02/2018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524AD-D2CA-4F52-B700-1F8E9692D51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50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5774" y="5473699"/>
            <a:ext cx="11900451" cy="112714"/>
          </a:xfrm>
          <a:prstGeom prst="rect">
            <a:avLst/>
          </a:prstGeom>
          <a:gradFill flip="none" rotWithShape="1">
            <a:gsLst>
              <a:gs pos="0">
                <a:srgbClr val="FFDD71"/>
              </a:gs>
              <a:gs pos="100000">
                <a:srgbClr val="FFC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145773" y="4273370"/>
            <a:ext cx="11900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Riscoprire la dimensione</a:t>
            </a:r>
          </a:p>
          <a:p>
            <a:pPr algn="r"/>
            <a:r>
              <a:rPr lang="it-IT" sz="36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sociale e umana del lavoro</a:t>
            </a:r>
            <a:endParaRPr lang="it-IT" sz="3600" b="1" dirty="0">
              <a:ln w="1270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21883" y="5896821"/>
            <a:ext cx="11900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smtClean="0">
                <a:ln w="635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riflessione a cura dell’Azione Cattolica Diocesi Concordia-Pordenone</a:t>
            </a:r>
            <a:endParaRPr lang="it-IT" sz="1600" dirty="0">
              <a:ln w="6350">
                <a:noFill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3" y="193431"/>
            <a:ext cx="960407" cy="95543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1883" y="5419767"/>
            <a:ext cx="11900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600" b="1" dirty="0" smtClean="0">
                <a:ln w="127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smtClean="0">
                <a:ln w="6350">
                  <a:noFill/>
                </a:ln>
                <a:solidFill>
                  <a:srgbClr val="F4EE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Settimana Sociale - 15 novembre 2017</a:t>
            </a:r>
            <a:endParaRPr lang="it-IT" sz="2400" b="1" dirty="0">
              <a:ln w="6350">
                <a:noFill/>
              </a:ln>
              <a:solidFill>
                <a:srgbClr val="F4EE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82290" y="193431"/>
            <a:ext cx="364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n w="635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Azione Cattolica Italiana</a:t>
            </a:r>
          </a:p>
          <a:p>
            <a:r>
              <a:rPr lang="it-IT" sz="1600" dirty="0" smtClean="0">
                <a:ln w="6350">
                  <a:noFill/>
                </a:ln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Diocesi Concordia-Pordenone</a:t>
            </a:r>
            <a:endParaRPr lang="it-IT" sz="1600" dirty="0">
              <a:ln w="6350">
                <a:noFill/>
              </a:ln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6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6726" y="256354"/>
            <a:ext cx="11673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CHI LAVORA CON LE SUE MANI </a:t>
            </a:r>
          </a:p>
          <a:p>
            <a:pPr algn="ctr"/>
            <a:r>
              <a:rPr lang="it-IT" sz="44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È UN LAVORATORE.</a:t>
            </a:r>
            <a:endParaRPr lang="it-IT" sz="4400" b="1" dirty="0">
              <a:ln w="12700">
                <a:solidFill>
                  <a:schemeClr val="bg1"/>
                </a:solidFill>
              </a:ln>
              <a:solidFill>
                <a:srgbClr val="D2A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6726" y="2044971"/>
            <a:ext cx="11673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CHI LAVORA CON LE SUE MANI E </a:t>
            </a:r>
          </a:p>
          <a:p>
            <a:pPr algn="ctr"/>
            <a:r>
              <a:rPr lang="it-IT" sz="44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SUA TESTA È UN ARTIGIANO.</a:t>
            </a:r>
            <a:endParaRPr lang="it-IT" sz="4400" b="1" dirty="0">
              <a:ln w="12700">
                <a:solidFill>
                  <a:schemeClr val="bg1"/>
                </a:solidFill>
              </a:ln>
              <a:solidFill>
                <a:srgbClr val="D2A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6726" y="3833589"/>
            <a:ext cx="116737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CHI LAVORA CON LE SUE MANI E </a:t>
            </a:r>
          </a:p>
          <a:p>
            <a:pPr algn="ctr"/>
            <a:r>
              <a:rPr lang="it-IT" sz="44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SUA TESTA ED IL SUO CUORE </a:t>
            </a:r>
          </a:p>
          <a:p>
            <a:pPr algn="ctr"/>
            <a:r>
              <a:rPr lang="it-IT" sz="44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È UN’ARTISTA</a:t>
            </a:r>
            <a:endParaRPr lang="it-IT" sz="4400" b="1" dirty="0">
              <a:ln w="12700">
                <a:solidFill>
                  <a:schemeClr val="bg1"/>
                </a:solidFill>
              </a:ln>
              <a:solidFill>
                <a:srgbClr val="D2A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789775" y="5960147"/>
            <a:ext cx="3110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n w="127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Louis </a:t>
            </a:r>
            <a:r>
              <a:rPr lang="it-IT" sz="3200" b="1" dirty="0" err="1">
                <a:ln w="127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Nizer</a:t>
            </a:r>
            <a:endParaRPr lang="it-IT" sz="3200" b="1" dirty="0">
              <a:ln w="12700">
                <a:noFill/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6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6726" y="28309"/>
            <a:ext cx="11673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ln w="127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COS’È LAVORARE CON AMORE?</a:t>
            </a:r>
            <a:endParaRPr lang="it-IT" sz="4400" b="1" dirty="0">
              <a:ln w="12700">
                <a:noFill/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1311" y="952955"/>
            <a:ext cx="11673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È tessere 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 abito con i fili del cuore come se dovesse indossarlo il vostro amato.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6724" y="2216517"/>
            <a:ext cx="11673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È costruire 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una casa con dedizione come se dovesse abitarla il vostro amato.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26724" y="3501853"/>
            <a:ext cx="11673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È spargere 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teneramente i semi e mietere il raccolto con gioia, come se dovesse goderne il frutto il vostro amato.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6724" y="5254606"/>
            <a:ext cx="11673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È diffondere 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tutto ciò che fate </a:t>
            </a:r>
            <a:endParaRPr lang="it-IT" sz="3200" b="1" dirty="0" smtClean="0">
              <a:ln w="12700">
                <a:solidFill>
                  <a:schemeClr val="bg1"/>
                </a:solidFill>
              </a:ln>
              <a:solidFill>
                <a:srgbClr val="D2A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il 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soffio del vostro spirito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640418" y="6331824"/>
            <a:ext cx="381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>
                <a:ln w="127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Kahil</a:t>
            </a:r>
            <a:r>
              <a:rPr lang="it-IT" sz="2000" dirty="0">
                <a:ln w="127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n w="127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Gibran</a:t>
            </a:r>
            <a:endParaRPr lang="it-IT" sz="2000" dirty="0">
              <a:ln w="12700">
                <a:noFill/>
              </a:ln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8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7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356" y="-67741"/>
            <a:ext cx="9798060" cy="6873267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200224" y="4372440"/>
            <a:ext cx="11744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è parte del senso della vita su questa </a:t>
            </a:r>
            <a:r>
              <a:rPr lang="it-IT" sz="7200" b="1" dirty="0" smtClean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terra</a:t>
            </a:r>
            <a:endParaRPr lang="it-IT" sz="72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" y="134583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via di maturazione, di sviluppo umano e di realizzazione personale</a:t>
            </a:r>
            <a:r>
              <a:rPr lang="it-IT" sz="7200" b="1" dirty="0" smtClean="0">
                <a:ln w="25400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it-IT" sz="72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00223" y="304590"/>
            <a:ext cx="85735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il lavoro è una </a:t>
            </a:r>
            <a:r>
              <a:rPr lang="it-IT" sz="8000" b="1" dirty="0" smtClean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necessità</a:t>
            </a:r>
            <a:endParaRPr lang="it-IT" sz="80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8346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valore economico e sociale si incontrano nel medio lungo periodo</a:t>
            </a:r>
            <a:endParaRPr lang="it-IT" sz="72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77091" y="3799780"/>
            <a:ext cx="11637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0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strategia centrata su qualità e sviluppo integrale della </a:t>
            </a:r>
            <a:r>
              <a:rPr lang="it-IT" sz="6000" b="1" dirty="0" smtClean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produzione</a:t>
            </a:r>
            <a:endParaRPr lang="it-IT" sz="60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1845398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relazioni basate sulla fiducia </a:t>
            </a:r>
            <a:endParaRPr lang="it-IT" sz="9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21672" y="19053"/>
            <a:ext cx="11665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il reciproco riconoscimento con i dipendenti e la filiera dei fornitori</a:t>
            </a:r>
            <a:endParaRPr lang="it-IT" sz="72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0" y="2281211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attenzione al territorio e all’ambiente</a:t>
            </a:r>
            <a:endParaRPr lang="it-IT" sz="9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87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9" grpId="0"/>
      <p:bldP spid="19" grpId="1"/>
      <p:bldP spid="15" grpId="0"/>
      <p:bldP spid="15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8" grpId="0"/>
      <p:bldP spid="1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9" y="1"/>
            <a:ext cx="12218393" cy="6824768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200223" y="304590"/>
            <a:ext cx="116737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sentirci parte e </a:t>
            </a:r>
            <a:endParaRPr lang="it-IT" sz="6600" b="1" dirty="0" smtClean="0">
              <a:ln w="25400">
                <a:solidFill>
                  <a:schemeClr val="bg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it-IT" sz="6600" b="1" dirty="0" smtClean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co-costruttori </a:t>
            </a:r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 un progetto più ampio e più grande di noi stessi</a:t>
            </a:r>
            <a:endParaRPr lang="it-IT" sz="6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79346" y="2669785"/>
            <a:ext cx="117443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motivazione è decisiva per armonizzare soddisfazione personale e successo d’impresa</a:t>
            </a:r>
            <a:endParaRPr lang="it-IT" sz="6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45774" y="195985"/>
            <a:ext cx="119004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dare il proprio </a:t>
            </a:r>
            <a:r>
              <a:rPr lang="it-IT" sz="9600" b="1" dirty="0" smtClean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contributo</a:t>
            </a:r>
            <a:r>
              <a:rPr lang="it-IT" sz="9600" b="1" dirty="0" smtClean="0">
                <a:ln w="25400">
                  <a:solidFill>
                    <a:schemeClr val="bg1"/>
                  </a:solidFill>
                </a:ln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it-IT" sz="9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266484" y="2941773"/>
            <a:ext cx="116737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essere artefici del cambiamento di </a:t>
            </a:r>
            <a:r>
              <a:rPr lang="it-IT" sz="8000" b="1" dirty="0" smtClean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sé</a:t>
            </a:r>
          </a:p>
          <a:p>
            <a:pPr algn="ctr"/>
            <a:r>
              <a:rPr lang="it-IT" sz="8000" b="1" dirty="0" smtClean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80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della società</a:t>
            </a:r>
            <a:endParaRPr lang="it-IT" sz="80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5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6" grpId="0"/>
      <p:bldP spid="16" grpId="1"/>
      <p:bldP spid="20" grpId="0"/>
      <p:bldP spid="2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6726" y="28309"/>
            <a:ext cx="11673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 vi toccasse fare gli spazzini, </a:t>
            </a:r>
            <a:endParaRPr lang="it-IT" sz="3200" b="1" dirty="0" smtClean="0">
              <a:ln w="12700">
                <a:solidFill>
                  <a:schemeClr val="bg1"/>
                </a:solidFill>
              </a:ln>
              <a:solidFill>
                <a:srgbClr val="D2A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dovreste 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andare a spazzare le strade nello stesso modo </a:t>
            </a:r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cui Michelangelo </a:t>
            </a:r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dipingeva 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 sue </a:t>
            </a:r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figure. </a:t>
            </a:r>
            <a:endParaRPr lang="it-IT" sz="3200" b="1" dirty="0">
              <a:ln w="12700">
                <a:solidFill>
                  <a:schemeClr val="bg1"/>
                </a:solidFill>
              </a:ln>
              <a:solidFill>
                <a:srgbClr val="D2A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6726" y="1647421"/>
            <a:ext cx="11673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dovreste 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spazzare le strade come </a:t>
            </a:r>
            <a:r>
              <a:rPr lang="it-IT" sz="3200" b="1" dirty="0" err="1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Händel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e Beethoven componevano la loro </a:t>
            </a:r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musica</a:t>
            </a:r>
            <a:endParaRPr lang="it-IT" sz="3200" b="1" dirty="0">
              <a:ln w="12700">
                <a:solidFill>
                  <a:schemeClr val="bg1"/>
                </a:solidFill>
              </a:ln>
              <a:solidFill>
                <a:srgbClr val="D2A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26725" y="2807783"/>
            <a:ext cx="11673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Dovreste 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spazzarle nello stesso modo in cui Shakespeare scriveva le sue poesie.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26725" y="3885001"/>
            <a:ext cx="11673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Dovreste </a:t>
            </a:r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insomma spazzarle talmente bene </a:t>
            </a:r>
          </a:p>
          <a:p>
            <a:pPr algn="ctr"/>
            <a:r>
              <a:rPr lang="it-IT" sz="3200" b="1" dirty="0">
                <a:ln w="12700">
                  <a:solidFill>
                    <a:schemeClr val="bg1"/>
                  </a:solidFill>
                </a:ln>
                <a:solidFill>
                  <a:srgbClr val="D2A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da far fermare tutti gli abitanti del cielo e della terra per dire: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6724" y="5338876"/>
            <a:ext cx="11673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ln w="127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“</a:t>
            </a:r>
            <a:r>
              <a:rPr lang="it-IT" sz="3200" b="1" dirty="0">
                <a:ln w="1270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Qui ha vissuto un grande spazzino che ha svolto bene il suo compito”.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640418" y="6331824"/>
            <a:ext cx="3816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ln w="12700">
                  <a:noFill/>
                </a:ln>
                <a:solidFill>
                  <a:srgbClr val="FFC71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it-IT" sz="2000" dirty="0">
                <a:ln w="12700">
                  <a:noFill/>
                </a:ln>
                <a:solidFill>
                  <a:srgbClr val="FFC71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Martin Luther King)</a:t>
            </a:r>
          </a:p>
        </p:txBody>
      </p:sp>
    </p:spTree>
    <p:extLst>
      <p:ext uri="{BB962C8B-B14F-4D97-AF65-F5344CB8AC3E}">
        <p14:creationId xmlns:p14="http://schemas.microsoft.com/office/powerpoint/2010/main" val="263177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060" y="0"/>
            <a:ext cx="9597879" cy="68580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00223" y="304590"/>
            <a:ext cx="116737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Il lavoro è un bene dell’uomo, è un bene della sua umanità</a:t>
            </a:r>
            <a:endParaRPr lang="it-IT" sz="6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0" y="3786969"/>
            <a:ext cx="117443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88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realizza se stesso </a:t>
            </a:r>
            <a:endParaRPr lang="it-IT" sz="8800" b="1" dirty="0" smtClean="0">
              <a:ln w="25400">
                <a:solidFill>
                  <a:schemeClr val="bg1"/>
                </a:solidFill>
              </a:ln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8800" b="1" dirty="0" smtClean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 </a:t>
            </a:r>
            <a:r>
              <a:rPr lang="it-IT" sz="88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uomo </a:t>
            </a:r>
            <a:endParaRPr lang="it-IT" sz="88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6859" y="1330518"/>
            <a:ext cx="1190045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 un certo senso, diventa più uomo</a:t>
            </a:r>
            <a:endParaRPr lang="it-IT" sz="88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2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19" y="0"/>
            <a:ext cx="9163162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00223" y="304590"/>
            <a:ext cx="116737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Il lavoro non scappa quando mostri a tuo figlio un arcobaleno.</a:t>
            </a:r>
            <a:endParaRPr lang="it-IT" sz="6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9333" y="3550134"/>
            <a:ext cx="11744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 l’arcobaleno non aspetta fino a quando hai finito di lavorare</a:t>
            </a:r>
            <a:endParaRPr lang="it-IT" sz="6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5774" y="195985"/>
            <a:ext cx="11900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Coniugare tempo dedicato al lavoro e tempo del riposo, </a:t>
            </a:r>
            <a:endParaRPr lang="it-IT" sz="72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6484" y="2941773"/>
            <a:ext cx="11673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perché è il tempo del riposo che dà valore al tempo del lavoro</a:t>
            </a:r>
            <a:endParaRPr lang="it-IT" sz="72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3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6" y="0"/>
            <a:ext cx="10271739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-81526" y="148819"/>
            <a:ext cx="62005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smtClean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LAVORO</a:t>
            </a:r>
          </a:p>
          <a:p>
            <a:pPr algn="ctr"/>
            <a:r>
              <a:rPr lang="it-IT" sz="8000" b="1" dirty="0" smtClean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PRECARIO</a:t>
            </a:r>
            <a:endParaRPr lang="it-IT" sz="80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889677" y="4088243"/>
            <a:ext cx="89841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smtClean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LAVORO</a:t>
            </a:r>
          </a:p>
          <a:p>
            <a:pPr algn="ctr"/>
            <a:r>
              <a:rPr lang="it-IT" sz="8000" b="1" dirty="0" smtClean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SOTTOPAGATO</a:t>
            </a:r>
            <a:endParaRPr lang="it-IT" sz="80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07241" y="1574910"/>
            <a:ext cx="70847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 dirty="0" smtClean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LAVORO</a:t>
            </a:r>
          </a:p>
          <a:p>
            <a:pPr algn="ctr"/>
            <a:r>
              <a:rPr lang="it-IT" sz="8000" b="1" dirty="0" smtClean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FLESSIBILE</a:t>
            </a:r>
            <a:endParaRPr lang="it-IT" sz="80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6484" y="2941773"/>
            <a:ext cx="116737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ci sarà un lavoro per me quando avrò finito gli studi?</a:t>
            </a:r>
            <a:endParaRPr lang="it-IT" sz="72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45774" y="195985"/>
            <a:ext cx="11900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quanti posti di lavoro sarò capace di creare, terminati gli studi?</a:t>
            </a:r>
            <a:endParaRPr lang="it-IT" sz="72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0223" y="304590"/>
            <a:ext cx="116737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sostenere la creatività dei </a:t>
            </a:r>
            <a:r>
              <a:rPr lang="it-IT" sz="6600" b="1" dirty="0" smtClean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giovani</a:t>
            </a:r>
            <a:endParaRPr lang="it-IT" sz="6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69333" y="3550134"/>
            <a:ext cx="11744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educare </a:t>
            </a:r>
            <a:endParaRPr lang="it-IT" sz="6600" b="1" dirty="0" smtClean="0">
              <a:ln w="25400">
                <a:solidFill>
                  <a:schemeClr val="bg1"/>
                </a:solidFill>
              </a:ln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6600" b="1" dirty="0" smtClean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alla </a:t>
            </a:r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solidarietà, </a:t>
            </a:r>
            <a:endParaRPr lang="it-IT" sz="6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5774" y="195985"/>
            <a:ext cx="11900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ovvero al senso </a:t>
            </a:r>
            <a:endParaRPr lang="it-IT" sz="7200" b="1" dirty="0" smtClean="0">
              <a:ln w="2540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7200" b="1" dirty="0" smtClean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della </a:t>
            </a:r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comunità</a:t>
            </a:r>
            <a:endParaRPr lang="it-IT" sz="72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52623" y="456990"/>
            <a:ext cx="116737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</a:t>
            </a:r>
            <a:r>
              <a:rPr lang="it-IT" sz="6600" b="1" dirty="0" smtClean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ccogliere</a:t>
            </a:r>
          </a:p>
          <a:p>
            <a:r>
              <a:rPr lang="it-IT" sz="6600" b="1" dirty="0" smtClean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 </a:t>
            </a:r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fatica </a:t>
            </a:r>
            <a:endParaRPr lang="it-IT" sz="6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86266" y="4346001"/>
            <a:ext cx="117443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 tempi lunghi </a:t>
            </a:r>
            <a:endParaRPr lang="it-IT" sz="6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98174" y="348385"/>
            <a:ext cx="11900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superare la sfida della creazione del lavoro attraverso l’impresa</a:t>
            </a:r>
            <a:endParaRPr lang="it-IT" sz="72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19120"/>
            <a:ext cx="10363200" cy="68962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00223" y="304590"/>
            <a:ext cx="1167372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 punto fondamentale delle politiche economiche è pensare e attuare strategie per far rialzare gli scartati e gli esclusi  sempre più numerosi nel nostro </a:t>
            </a:r>
            <a:r>
              <a:rPr lang="it-IT" sz="5400" b="1" dirty="0" smtClean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paese</a:t>
            </a:r>
            <a:endParaRPr lang="it-IT" sz="5400" b="1" dirty="0">
              <a:ln w="25400">
                <a:solidFill>
                  <a:schemeClr val="bg1"/>
                </a:solidFill>
              </a:ln>
              <a:solidFill>
                <a:srgbClr val="FFC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52399" y="3431601"/>
            <a:ext cx="117443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 richiamo forte alla nostra coscienza credente</a:t>
            </a:r>
            <a:endParaRPr lang="it-IT" sz="66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45774" y="195985"/>
            <a:ext cx="1190045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condividere con i poveri ci permette di comprendere il Vangelo nella sua verità più profonda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32617" y="117693"/>
            <a:ext cx="1167372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 poveri non sono un problema: sono una risorsa a cui attingere per accogliere e vivere l’essenza del Vangelo</a:t>
            </a:r>
            <a:endParaRPr lang="it-IT" sz="7200" b="1" dirty="0">
              <a:ln w="254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7" y="-30386"/>
            <a:ext cx="10346265" cy="688496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00223" y="304590"/>
            <a:ext cx="11673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8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Prendersi cura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3999" y="1518134"/>
            <a:ext cx="1174432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dei bambini, degli anziani , dei più deboli, in famiglia e nei quartieri, nelle comunità di riferimento,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45774" y="195985"/>
            <a:ext cx="119004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 coltivare le relazioni e la propria umanità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0223" y="304590"/>
            <a:ext cx="116737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Una persona non è propriamente “umana”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03199" y="4295200"/>
            <a:ext cx="117443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 non sa prendersi </a:t>
            </a:r>
            <a:endParaRPr lang="it-IT" sz="6600" b="1" dirty="0" smtClean="0">
              <a:ln w="25400">
                <a:solidFill>
                  <a:schemeClr val="bg1"/>
                </a:solidFill>
              </a:ln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/>
            <a:r>
              <a:rPr lang="it-IT" sz="6600" b="1" dirty="0" smtClean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cura </a:t>
            </a:r>
            <a:r>
              <a:rPr lang="it-IT" sz="6600" b="1" dirty="0">
                <a:ln w="25400">
                  <a:solidFill>
                    <a:schemeClr val="bg1"/>
                  </a:solidFill>
                </a:ln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degli altri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45774" y="195985"/>
            <a:ext cx="11900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 mettere </a:t>
            </a:r>
            <a:endParaRPr lang="it-IT" sz="7200" b="1" dirty="0" smtClean="0">
              <a:ln w="25400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7200" b="1" dirty="0" smtClean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al </a:t>
            </a:r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centro il lavoro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15684" y="2335960"/>
            <a:ext cx="116737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>
                <a:ln w="254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occorre prendersi cura della persona in tutte le sue dimensioni</a:t>
            </a:r>
          </a:p>
          <a:p>
            <a:pPr algn="ctr"/>
            <a:r>
              <a:rPr lang="it-IT" sz="4000" b="1" dirty="0">
                <a:ln w="12700">
                  <a:solidFill>
                    <a:schemeClr val="bg1"/>
                  </a:solidFill>
                </a:ln>
                <a:solidFill>
                  <a:srgbClr val="FFC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(cognitiva, emotiva, manuale, sociale) </a:t>
            </a:r>
            <a:endParaRPr lang="it-IT" sz="4000" b="1" dirty="0">
              <a:ln w="12700">
                <a:solidFill>
                  <a:schemeClr val="bg1"/>
                </a:solidFill>
              </a:ln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603</Words>
  <Application>Microsoft Office PowerPoint</Application>
  <PresentationFormat>Widescreen</PresentationFormat>
  <Paragraphs>82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Maurizio Lazzarin</dc:creator>
  <cp:lastModifiedBy>Maurizio Lazzarin</cp:lastModifiedBy>
  <cp:revision>50</cp:revision>
  <dcterms:created xsi:type="dcterms:W3CDTF">2017-10-14T14:52:47Z</dcterms:created>
  <dcterms:modified xsi:type="dcterms:W3CDTF">2018-02-11T10:45:29Z</dcterms:modified>
</cp:coreProperties>
</file>