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4" r:id="rId2"/>
    <p:sldMasterId id="2147483687" r:id="rId3"/>
    <p:sldMasterId id="2147483713" r:id="rId4"/>
    <p:sldMasterId id="2147483739" r:id="rId5"/>
  </p:sldMasterIdLst>
  <p:notesMasterIdLst>
    <p:notesMasterId r:id="rId21"/>
  </p:notesMasterIdLst>
  <p:sldIdLst>
    <p:sldId id="256" r:id="rId6"/>
    <p:sldId id="274" r:id="rId7"/>
    <p:sldId id="319" r:id="rId8"/>
    <p:sldId id="259" r:id="rId9"/>
    <p:sldId id="320" r:id="rId10"/>
    <p:sldId id="324" r:id="rId11"/>
    <p:sldId id="328" r:id="rId12"/>
    <p:sldId id="325" r:id="rId13"/>
    <p:sldId id="326" r:id="rId14"/>
    <p:sldId id="329" r:id="rId15"/>
    <p:sldId id="327" r:id="rId16"/>
    <p:sldId id="286" r:id="rId17"/>
    <p:sldId id="287" r:id="rId18"/>
    <p:sldId id="304" r:id="rId19"/>
    <p:sldId id="309" r:id="rId2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31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it-IT" sz="2000">
                <a:latin typeface="Arial"/>
              </a:rPr>
              <a:t>Fate clic per modificare il formato delle note</a:t>
            </a:r>
            <a:endParaRPr/>
          </a:p>
        </p:txBody>
      </p:sp>
      <p:sp>
        <p:nvSpPr>
          <p:cNvPr id="290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it-IT" sz="1400">
                <a:latin typeface="Times New Roman"/>
              </a:rPr>
              <a:t>&lt;intestazione&gt;</a:t>
            </a:r>
            <a:endParaRPr/>
          </a:p>
        </p:txBody>
      </p:sp>
      <p:sp>
        <p:nvSpPr>
          <p:cNvPr id="291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it-IT" sz="1400">
                <a:latin typeface="Times New Roman"/>
              </a:rPr>
              <a:t>&lt;data/ora&gt;</a:t>
            </a:r>
            <a:endParaRPr/>
          </a:p>
        </p:txBody>
      </p:sp>
      <p:sp>
        <p:nvSpPr>
          <p:cNvPr id="292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it-IT" sz="1400">
                <a:latin typeface="Times New Roman"/>
              </a:rPr>
              <a:t>&lt;piè di pagina&gt;</a:t>
            </a:r>
            <a:endParaRPr/>
          </a:p>
        </p:txBody>
      </p:sp>
      <p:sp>
        <p:nvSpPr>
          <p:cNvPr id="293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9A3AB7F0-E41E-49FD-9001-E5E7FADFD8CF}" type="slidenum">
              <a:rPr lang="it-IT" sz="1400">
                <a:latin typeface="Times New Roman"/>
              </a:rPr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37860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9A3AB7F0-E41E-49FD-9001-E5E7FADFD8CF}" type="slidenum">
              <a:rPr lang="it-IT" sz="1400" smtClean="0">
                <a:latin typeface="Times New Roman"/>
              </a:rPr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14365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71" name="CustomShape 2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C5C9343A-754A-4CD9-B2C7-0C87171AABF2}" type="slidenum">
              <a:rPr lang="it-IT" sz="1200">
                <a:solidFill>
                  <a:srgbClr val="FFFFFF"/>
                </a:solidFill>
                <a:latin typeface="+mn-lt"/>
                <a:ea typeface="+mn-ea"/>
              </a:rPr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918450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71" name="CustomShape 2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C5C9343A-754A-4CD9-B2C7-0C87171AABF2}" type="slidenum">
              <a:rPr lang="it-IT" sz="1200">
                <a:solidFill>
                  <a:srgbClr val="FFFFFF"/>
                </a:solidFill>
                <a:latin typeface="+mn-lt"/>
                <a:ea typeface="+mn-ea"/>
              </a:rPr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14678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71" name="CustomShape 2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C5C9343A-754A-4CD9-B2C7-0C87171AABF2}" type="slidenum">
              <a:rPr lang="it-IT" sz="1200">
                <a:solidFill>
                  <a:srgbClr val="FFFFFF"/>
                </a:solidFill>
                <a:latin typeface="+mn-lt"/>
                <a:ea typeface="+mn-ea"/>
              </a:rPr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126011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71" name="CustomShape 2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C5C9343A-754A-4CD9-B2C7-0C87171AABF2}" type="slidenum">
              <a:rPr lang="it-IT" sz="1200">
                <a:solidFill>
                  <a:srgbClr val="FFFFFF"/>
                </a:solidFill>
                <a:latin typeface="+mn-lt"/>
                <a:ea typeface="+mn-ea"/>
              </a:rPr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70115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b="1" dirty="0" smtClean="0">
                <a:solidFill>
                  <a:srgbClr val="BFBFBF"/>
                </a:solidFill>
                <a:latin typeface="+mn-lt"/>
              </a:rPr>
              <a:t>Proprio la </a:t>
            </a:r>
            <a:r>
              <a:rPr lang="it-IT" b="1" dirty="0" smtClean="0">
                <a:solidFill>
                  <a:srgbClr val="FFC000"/>
                </a:solidFill>
                <a:latin typeface="+mn-lt"/>
              </a:rPr>
              <a:t>fragilità</a:t>
            </a:r>
            <a:r>
              <a:rPr lang="it-IT" b="1" dirty="0" smtClean="0">
                <a:solidFill>
                  <a:srgbClr val="BFBFBF"/>
                </a:solidFill>
                <a:latin typeface="+mn-lt"/>
              </a:rPr>
              <a:t>, nella sua complessa natura interpersonale, è la dimensione più profonda, più antica, più autentica e, se riconosciuta come tale, persino più feconda dell’umanità.</a:t>
            </a:r>
            <a:endParaRPr lang="it-IT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9A3AB7F0-E41E-49FD-9001-E5E7FADFD8CF}" type="slidenum">
              <a:rPr lang="it-IT" sz="1400" smtClean="0">
                <a:latin typeface="Times New Roman"/>
              </a:rPr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89855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75" name="CustomShape 2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C95C9A86-5766-4D11-9952-640E859A0755}" type="slidenum">
              <a:rPr lang="it-IT" sz="1200">
                <a:solidFill>
                  <a:srgbClr val="FFFFFF"/>
                </a:solidFill>
                <a:latin typeface="+mn-lt"/>
                <a:ea typeface="+mn-ea"/>
              </a:rPr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77111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4" name="Immagine 33"/>
          <p:cNvPicPr/>
          <p:nvPr/>
        </p:nvPicPr>
        <p:blipFill>
          <a:blip r:embed="rId2"/>
          <a:stretch>
            <a:fillRect/>
          </a:stretch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5" name="Immagine 34"/>
          <p:cNvPicPr/>
          <p:nvPr/>
        </p:nvPicPr>
        <p:blipFill>
          <a:blip r:embed="rId2"/>
          <a:stretch>
            <a:fillRect/>
          </a:stretch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8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6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2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06" name="Immagine 105"/>
          <p:cNvPicPr/>
          <p:nvPr/>
        </p:nvPicPr>
        <p:blipFill>
          <a:blip r:embed="rId2"/>
          <a:stretch>
            <a:fillRect/>
          </a:stretch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07" name="Immagine 106"/>
          <p:cNvPicPr/>
          <p:nvPr/>
        </p:nvPicPr>
        <p:blipFill>
          <a:blip r:embed="rId2"/>
          <a:stretch>
            <a:fillRect/>
          </a:stretch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12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8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3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7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4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3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9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43" name="Immagine 142"/>
          <p:cNvPicPr/>
          <p:nvPr/>
        </p:nvPicPr>
        <p:blipFill>
          <a:blip r:embed="rId2"/>
          <a:stretch>
            <a:fillRect/>
          </a:stretch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44" name="Immagine 143"/>
          <p:cNvPicPr/>
          <p:nvPr/>
        </p:nvPicPr>
        <p:blipFill>
          <a:blip r:embed="rId2"/>
          <a:stretch>
            <a:fillRect/>
          </a:stretch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8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8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8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8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9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94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95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9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9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9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0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0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0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0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0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0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0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0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1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1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4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215" name="Immagine 214"/>
          <p:cNvPicPr/>
          <p:nvPr/>
        </p:nvPicPr>
        <p:blipFill>
          <a:blip r:embed="rId2"/>
          <a:stretch>
            <a:fillRect/>
          </a:stretch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216" name="Immagine 215"/>
          <p:cNvPicPr/>
          <p:nvPr/>
        </p:nvPicPr>
        <p:blipFill>
          <a:blip r:embed="rId2"/>
          <a:stretch>
            <a:fillRect/>
          </a:stretch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5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6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6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8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6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67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6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7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7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7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7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7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7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7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8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8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8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8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8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8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86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287" name="Immagine 286"/>
          <p:cNvPicPr/>
          <p:nvPr/>
        </p:nvPicPr>
        <p:blipFill>
          <a:blip r:embed="rId2"/>
          <a:stretch>
            <a:fillRect/>
          </a:stretch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288" name="Immagine 287"/>
          <p:cNvPicPr/>
          <p:nvPr/>
        </p:nvPicPr>
        <p:blipFill>
          <a:blip r:embed="rId2"/>
          <a:stretch>
            <a:fillRect/>
          </a:stretch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1B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it-IT" sz="4400">
                <a:latin typeface="Arial"/>
              </a:rPr>
              <a:t>Fate clic per modificare il formato del testo del titolo</a:t>
            </a:r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it-IT" sz="3200">
                <a:latin typeface="Arial"/>
              </a:rPr>
              <a:t>Fate clic per modificare il formato del testo della struttura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it-IT" sz="2800">
                <a:latin typeface="Arial"/>
              </a:rPr>
              <a:t>Secondo livello struttura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it-IT" sz="2400">
                <a:latin typeface="Arial"/>
              </a:rPr>
              <a:t>Terzo livello struttura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it-IT" sz="2000">
                <a:latin typeface="Arial"/>
              </a:rPr>
              <a:t>Quarto livello struttura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it-IT" sz="2000">
                <a:latin typeface="Arial"/>
              </a:rPr>
              <a:t>Quinto livello struttura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it-IT" sz="2000">
                <a:latin typeface="Arial"/>
              </a:rPr>
              <a:t>Sesto livello struttura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it-IT" sz="2000">
                <a:latin typeface="Arial"/>
              </a:rPr>
              <a:t>Settimo livello struttura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1B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it-IT">
                <a:latin typeface="Arial"/>
              </a:rPr>
              <a:t>Fate clic per modificare il formato del testo del titolo</a:t>
            </a:r>
            <a:endParaRPr/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it-IT" sz="3200">
                <a:latin typeface="Arial"/>
              </a:rPr>
              <a:t>Fate clic per modificare il formato del testo della struttura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it-IT" sz="2800">
                <a:latin typeface="Arial"/>
              </a:rPr>
              <a:t>Secondo livello struttura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it-IT" sz="2400">
                <a:latin typeface="Arial"/>
              </a:rPr>
              <a:t>Terzo livello struttura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it-IT" sz="2000">
                <a:latin typeface="Arial"/>
              </a:rPr>
              <a:t>Quarto livello struttura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it-IT" sz="2000">
                <a:latin typeface="Arial"/>
              </a:rPr>
              <a:t>Quinto livello struttura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it-IT" sz="2000">
                <a:latin typeface="Arial"/>
              </a:rPr>
              <a:t>Sesto livello struttura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it-IT" sz="2000">
                <a:latin typeface="Arial"/>
              </a:rPr>
              <a:t>Settimo livello struttura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1B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it-IT">
                <a:latin typeface="Arial"/>
              </a:rPr>
              <a:t>Fate clic per modificare il formato del testo del titolo</a:t>
            </a:r>
            <a:endParaRPr/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</p:spPr>
        <p:txBody>
          <a:bodyPr lIns="0" tIns="0" rIns="0" bIns="0" anchor="ctr"/>
          <a:lstStyle/>
          <a:p>
            <a:pPr>
              <a:buSzPct val="45000"/>
              <a:buFont typeface="StarSymbol"/>
              <a:buChar char=""/>
            </a:pPr>
            <a:r>
              <a:rPr lang="it-IT">
                <a:latin typeface="Arial"/>
              </a:rPr>
              <a:t>Fate clic per modificare il formato del testo della struttura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it-IT">
                <a:latin typeface="Arial"/>
              </a:rPr>
              <a:t>Secondo livello struttura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it-IT">
                <a:latin typeface="Arial"/>
              </a:rPr>
              <a:t>Terzo livello struttura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it-IT">
                <a:latin typeface="Arial"/>
              </a:rPr>
              <a:t>Quarto livello struttura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it-IT">
                <a:latin typeface="Arial"/>
              </a:rPr>
              <a:t>Quinto livello struttura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it-IT">
                <a:latin typeface="Arial"/>
              </a:rPr>
              <a:t>Sesto livello struttura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it-IT">
                <a:latin typeface="Arial"/>
              </a:rPr>
              <a:t>Settimo livello struttura</a:t>
            </a:r>
            <a:endParaRPr/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</p:spPr>
        <p:txBody>
          <a:bodyPr lIns="0" tIns="0" rIns="0" bIns="0" anchor="ctr"/>
          <a:lstStyle/>
          <a:p>
            <a:pPr>
              <a:buSzPct val="45000"/>
              <a:buFont typeface="StarSymbol"/>
              <a:buChar char=""/>
            </a:pPr>
            <a:r>
              <a:rPr lang="it-IT">
                <a:latin typeface="Arial"/>
              </a:rPr>
              <a:t>Fate clic per modificare il formato del testo della struttura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it-IT">
                <a:latin typeface="Arial"/>
              </a:rPr>
              <a:t>Secondo livello struttura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it-IT">
                <a:latin typeface="Arial"/>
              </a:rPr>
              <a:t>Terzo livello struttura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it-IT">
                <a:latin typeface="Arial"/>
              </a:rPr>
              <a:t>Quarto livello struttura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it-IT">
                <a:latin typeface="Arial"/>
              </a:rPr>
              <a:t>Quinto livello struttura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it-IT">
                <a:latin typeface="Arial"/>
              </a:rPr>
              <a:t>Sesto livello struttura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it-IT">
                <a:latin typeface="Arial"/>
              </a:rPr>
              <a:t>Settimo livello struttura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1B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it-IT" sz="4400">
                <a:latin typeface="Arial"/>
              </a:rPr>
              <a:t>Fate clic per modificare il formato del testo del titolo</a:t>
            </a:r>
            <a:endParaRPr/>
          </a:p>
        </p:txBody>
      </p:sp>
      <p:sp>
        <p:nvSpPr>
          <p:cNvPr id="18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it-IT" sz="3200">
                <a:latin typeface="Arial"/>
              </a:rPr>
              <a:t>Fate clic per modificare il formato del testo della struttura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it-IT" sz="2800">
                <a:latin typeface="Arial"/>
              </a:rPr>
              <a:t>Secondo livello struttura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it-IT" sz="2400">
                <a:latin typeface="Arial"/>
              </a:rPr>
              <a:t>Terzo livello struttura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it-IT" sz="2000">
                <a:latin typeface="Arial"/>
              </a:rPr>
              <a:t>Quarto livello struttura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it-IT" sz="2000">
                <a:latin typeface="Arial"/>
              </a:rPr>
              <a:t>Quinto livello struttura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it-IT" sz="2000">
                <a:latin typeface="Arial"/>
              </a:rPr>
              <a:t>Sesto livello struttura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it-IT" sz="2000">
                <a:latin typeface="Arial"/>
              </a:rPr>
              <a:t>Settimo livello struttura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1B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it-IT" sz="4400">
                <a:latin typeface="Arial"/>
              </a:rPr>
              <a:t>Fate clic per modificare il formato del testo del titolo</a:t>
            </a:r>
            <a:endParaRPr/>
          </a:p>
        </p:txBody>
      </p:sp>
      <p:sp>
        <p:nvSpPr>
          <p:cNvPr id="25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it-IT" sz="3200">
                <a:latin typeface="Arial"/>
              </a:rPr>
              <a:t>Fate clic per modificare il formato del testo della struttura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it-IT" sz="2800">
                <a:latin typeface="Arial"/>
              </a:rPr>
              <a:t>Secondo livello struttura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it-IT" sz="2400">
                <a:latin typeface="Arial"/>
              </a:rPr>
              <a:t>Terzo livello struttura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it-IT" sz="2000">
                <a:latin typeface="Arial"/>
              </a:rPr>
              <a:t>Quarto livello struttura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it-IT" sz="2000">
                <a:latin typeface="Arial"/>
              </a:rPr>
              <a:t>Quinto livello struttura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it-IT" sz="2000">
                <a:latin typeface="Arial"/>
              </a:rPr>
              <a:t>Sesto livello struttura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it-IT" sz="2000">
                <a:latin typeface="Arial"/>
              </a:rPr>
              <a:t>Settimo livello struttura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CustomShape 1"/>
          <p:cNvSpPr/>
          <p:nvPr/>
        </p:nvSpPr>
        <p:spPr>
          <a:xfrm>
            <a:off x="1141560" y="609480"/>
            <a:ext cx="9905400" cy="1500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r>
              <a:rPr lang="it-IT" sz="4400" dirty="0" smtClean="0">
                <a:solidFill>
                  <a:srgbClr val="FFFF00"/>
                </a:solidFill>
              </a:rPr>
              <a:t>Stare accanto a chi non può guarire: una testimonianza</a:t>
            </a:r>
            <a:endParaRPr sz="4400" dirty="0">
              <a:solidFill>
                <a:srgbClr val="FFFF00"/>
              </a:solidFill>
            </a:endParaRPr>
          </a:p>
        </p:txBody>
      </p:sp>
      <p:sp>
        <p:nvSpPr>
          <p:cNvPr id="295" name="CustomShape 2"/>
          <p:cNvSpPr/>
          <p:nvPr/>
        </p:nvSpPr>
        <p:spPr>
          <a:xfrm>
            <a:off x="1141560" y="2666880"/>
            <a:ext cx="9905400" cy="3123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it-IT" dirty="0">
                <a:solidFill>
                  <a:srgbClr val="FFFFFF"/>
                </a:solidFill>
                <a:latin typeface="Arial"/>
              </a:rPr>
              <a:t>Graziella Valoppi</a:t>
            </a:r>
            <a:endParaRPr dirty="0"/>
          </a:p>
          <a:p>
            <a:pPr>
              <a:lnSpc>
                <a:spcPct val="100000"/>
              </a:lnSpc>
            </a:pPr>
            <a:r>
              <a:rPr lang="it-IT" dirty="0">
                <a:solidFill>
                  <a:srgbClr val="FFFFFF"/>
                </a:solidFill>
                <a:latin typeface="Arial"/>
              </a:rPr>
              <a:t>Udine</a:t>
            </a:r>
            <a:endParaRPr dirty="0"/>
          </a:p>
        </p:txBody>
      </p:sp>
      <p:sp>
        <p:nvSpPr>
          <p:cNvPr id="296" name="CustomShape 3"/>
          <p:cNvSpPr/>
          <p:nvPr/>
        </p:nvSpPr>
        <p:spPr>
          <a:xfrm>
            <a:off x="1141560" y="5883120"/>
            <a:ext cx="7543080" cy="364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it-IT" sz="900" b="1" dirty="0" err="1">
                <a:solidFill>
                  <a:srgbClr val="BFBFBF"/>
                </a:solidFill>
                <a:latin typeface="Century Gothic"/>
              </a:rPr>
              <a:t>gv</a:t>
            </a:r>
            <a:r>
              <a:rPr lang="it-IT" sz="900" b="1" dirty="0">
                <a:solidFill>
                  <a:srgbClr val="BFBFBF"/>
                </a:solidFill>
                <a:latin typeface="Century Gothic"/>
              </a:rPr>
              <a:t> </a:t>
            </a:r>
            <a:r>
              <a:rPr lang="it-IT" sz="900" b="1" dirty="0" smtClean="0">
                <a:solidFill>
                  <a:srgbClr val="BFBFBF"/>
                </a:solidFill>
                <a:latin typeface="Century Gothic"/>
              </a:rPr>
              <a:t>2018</a:t>
            </a:r>
            <a:endParaRPr dirty="0"/>
          </a:p>
        </p:txBody>
      </p:sp>
      <p:sp>
        <p:nvSpPr>
          <p:cNvPr id="297" name="CustomShape 4"/>
          <p:cNvSpPr/>
          <p:nvPr/>
        </p:nvSpPr>
        <p:spPr>
          <a:xfrm>
            <a:off x="10514160" y="5883120"/>
            <a:ext cx="550440" cy="364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ECFF086A-D648-4AB5-BABD-A5FB43DC16E6}" type="slidenum">
              <a:rPr lang="it-IT" sz="900" b="1">
                <a:solidFill>
                  <a:srgbClr val="BFBFBF"/>
                </a:solidFill>
                <a:latin typeface="Century Gothic"/>
              </a:rPr>
              <a:t>1</a:t>
            </a:fld>
            <a:endParaRPr/>
          </a:p>
        </p:txBody>
      </p:sp>
      <p:pic>
        <p:nvPicPr>
          <p:cNvPr id="298" name="Immagine 5"/>
          <p:cNvPicPr/>
          <p:nvPr/>
        </p:nvPicPr>
        <p:blipFill>
          <a:blip r:embed="rId3"/>
          <a:stretch>
            <a:fillRect/>
          </a:stretch>
        </p:blipFill>
        <p:spPr>
          <a:xfrm>
            <a:off x="4258440" y="2362320"/>
            <a:ext cx="5587200" cy="3733200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4800" dirty="0" smtClean="0">
                <a:solidFill>
                  <a:srgbClr val="FFC000"/>
                </a:solidFill>
                <a:latin typeface="+mn-lt"/>
                <a:ea typeface="+mn-ea"/>
                <a:cs typeface="+mn-cs"/>
              </a:rPr>
              <a:t>Insieme</a:t>
            </a:r>
            <a:endParaRPr lang="it-IT" sz="4800" dirty="0">
              <a:solidFill>
                <a:srgbClr val="FFC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pPr marL="0" indent="0">
              <a:buNone/>
            </a:pPr>
            <a:endParaRPr lang="it-IT" dirty="0" smtClean="0"/>
          </a:p>
        </p:txBody>
      </p:sp>
      <p:pic>
        <p:nvPicPr>
          <p:cNvPr id="4" name="Segnaposto contenuto 8"/>
          <p:cNvPicPr/>
          <p:nvPr/>
        </p:nvPicPr>
        <p:blipFill>
          <a:blip r:embed="rId2"/>
          <a:stretch>
            <a:fillRect/>
          </a:stretch>
        </p:blipFill>
        <p:spPr>
          <a:xfrm>
            <a:off x="2778826" y="1604520"/>
            <a:ext cx="6875813" cy="3961255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sp>
        <p:nvSpPr>
          <p:cNvPr id="5" name="CasellaDiTesto 4"/>
          <p:cNvSpPr txBox="1"/>
          <p:nvPr/>
        </p:nvSpPr>
        <p:spPr>
          <a:xfrm>
            <a:off x="2244437" y="5767920"/>
            <a:ext cx="81939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i="1" dirty="0">
                <a:solidFill>
                  <a:srgbClr val="FFFF00"/>
                </a:solidFill>
              </a:rPr>
              <a:t>c</a:t>
            </a:r>
            <a:r>
              <a:rPr lang="it-IT" sz="2000" i="1" dirty="0" smtClean="0">
                <a:solidFill>
                  <a:srgbClr val="FFFF00"/>
                </a:solidFill>
              </a:rPr>
              <a:t>on pazienti, familiari, amici, colleghi, altri professionisti, volontari…</a:t>
            </a:r>
            <a:endParaRPr lang="it-IT" sz="2000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65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800" dirty="0">
                <a:solidFill>
                  <a:srgbClr val="FFC000"/>
                </a:solidFill>
                <a:latin typeface="+mn-lt"/>
                <a:ea typeface="+mn-ea"/>
                <a:cs typeface="+mn-cs"/>
              </a:rPr>
              <a:t>Senso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/>
          </p:nvPr>
        </p:nvSpPr>
        <p:spPr>
          <a:xfrm>
            <a:off x="403761" y="2033361"/>
            <a:ext cx="4648877" cy="3038159"/>
          </a:xfrm>
        </p:spPr>
        <p:txBody>
          <a:bodyPr/>
          <a:lstStyle/>
          <a:p>
            <a:pPr marL="0" indent="0">
              <a:buNone/>
            </a:pPr>
            <a:r>
              <a:rPr lang="it-IT" sz="3200" dirty="0">
                <a:solidFill>
                  <a:srgbClr val="FFFF00"/>
                </a:solidFill>
              </a:rPr>
              <a:t>le domande sul </a:t>
            </a:r>
            <a:r>
              <a:rPr lang="it-IT" sz="3200" dirty="0" smtClean="0">
                <a:solidFill>
                  <a:srgbClr val="FFFF00"/>
                </a:solidFill>
              </a:rPr>
              <a:t>significato </a:t>
            </a:r>
            <a:r>
              <a:rPr lang="it-IT" sz="3200" dirty="0">
                <a:solidFill>
                  <a:srgbClr val="FFFF00"/>
                </a:solidFill>
              </a:rPr>
              <a:t>della vita</a:t>
            </a:r>
            <a:r>
              <a:rPr lang="it-IT" sz="3200" dirty="0" smtClean="0">
                <a:solidFill>
                  <a:srgbClr val="FFFF00"/>
                </a:solidFill>
              </a:rPr>
              <a:t>…</a:t>
            </a:r>
          </a:p>
          <a:p>
            <a:pPr marL="0" indent="0">
              <a:buNone/>
            </a:pPr>
            <a:endParaRPr lang="it-IT" sz="3200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it-IT" sz="3200" dirty="0">
                <a:solidFill>
                  <a:srgbClr val="FFFF00"/>
                </a:solidFill>
              </a:rPr>
              <a:t>d</a:t>
            </a:r>
            <a:r>
              <a:rPr lang="it-IT" sz="3200" dirty="0" smtClean="0">
                <a:solidFill>
                  <a:srgbClr val="FFFF00"/>
                </a:solidFill>
              </a:rPr>
              <a:t>ella </a:t>
            </a:r>
            <a:r>
              <a:rPr lang="it-IT" sz="3200" dirty="0">
                <a:solidFill>
                  <a:srgbClr val="FFFF00"/>
                </a:solidFill>
              </a:rPr>
              <a:t>sofferenza</a:t>
            </a:r>
            <a:r>
              <a:rPr lang="it-IT" sz="3200" dirty="0" smtClean="0">
                <a:solidFill>
                  <a:srgbClr val="FFFF00"/>
                </a:solidFill>
              </a:rPr>
              <a:t>…</a:t>
            </a:r>
          </a:p>
          <a:p>
            <a:pPr marL="0" indent="0">
              <a:buNone/>
            </a:pPr>
            <a:endParaRPr lang="it-IT" sz="32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it-IT" sz="3200" dirty="0" smtClean="0">
                <a:solidFill>
                  <a:srgbClr val="FFFF00"/>
                </a:solidFill>
              </a:rPr>
              <a:t>della morte…</a:t>
            </a:r>
            <a:endParaRPr lang="it-IT" sz="3200" dirty="0">
              <a:solidFill>
                <a:srgbClr val="FFFF00"/>
              </a:solidFill>
            </a:endParaRPr>
          </a:p>
        </p:txBody>
      </p:sp>
      <p:pic>
        <p:nvPicPr>
          <p:cNvPr id="1026" name="Picture 2" descr="Risultati immagini per ognuno sta sul cuor della terra trafitto da un raggio di sole ed Ã¨ subito se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700" y="100200"/>
            <a:ext cx="5965578" cy="6419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8823366" y="408904"/>
            <a:ext cx="33686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smtClean="0"/>
              <a:t>«Ognuno sta solo </a:t>
            </a:r>
          </a:p>
          <a:p>
            <a:r>
              <a:rPr lang="it-IT" i="1" dirty="0" smtClean="0"/>
              <a:t>sul cuor della terra </a:t>
            </a:r>
          </a:p>
          <a:p>
            <a:r>
              <a:rPr lang="it-IT" i="1" dirty="0" smtClean="0"/>
              <a:t>trafitto da un raggio di sole:</a:t>
            </a:r>
          </a:p>
          <a:p>
            <a:r>
              <a:rPr lang="it-IT" i="1" dirty="0"/>
              <a:t>e</a:t>
            </a:r>
            <a:r>
              <a:rPr lang="it-IT" i="1" dirty="0" smtClean="0"/>
              <a:t>d è subito sera»</a:t>
            </a:r>
          </a:p>
          <a:p>
            <a:r>
              <a:rPr lang="it-IT" sz="800" i="1" dirty="0"/>
              <a:t> </a:t>
            </a:r>
            <a:r>
              <a:rPr lang="it-IT" sz="800" i="1" dirty="0" smtClean="0"/>
              <a:t>                                                                        S. Quasimodo</a:t>
            </a:r>
            <a:endParaRPr lang="it-IT" sz="800" i="1" dirty="0"/>
          </a:p>
        </p:txBody>
      </p:sp>
    </p:spTree>
    <p:extLst>
      <p:ext uri="{BB962C8B-B14F-4D97-AF65-F5344CB8AC3E}">
        <p14:creationId xmlns:p14="http://schemas.microsoft.com/office/powerpoint/2010/main" val="313804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CustomShape 1"/>
          <p:cNvSpPr/>
          <p:nvPr/>
        </p:nvSpPr>
        <p:spPr>
          <a:xfrm>
            <a:off x="861480" y="98280"/>
            <a:ext cx="2413800" cy="11091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it-IT" sz="3200" dirty="0" smtClean="0">
                <a:solidFill>
                  <a:srgbClr val="FFC000"/>
                </a:solidFill>
                <a:latin typeface="Arial"/>
              </a:rPr>
              <a:t>Fragilità</a:t>
            </a:r>
            <a:endParaRPr dirty="0"/>
          </a:p>
        </p:txBody>
      </p:sp>
      <p:sp>
        <p:nvSpPr>
          <p:cNvPr id="441" name="CustomShape 2"/>
          <p:cNvSpPr/>
          <p:nvPr/>
        </p:nvSpPr>
        <p:spPr>
          <a:xfrm>
            <a:off x="3136675" y="3795212"/>
            <a:ext cx="5113080" cy="1734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endParaRPr i="1" dirty="0">
              <a:solidFill>
                <a:schemeClr val="bg1"/>
              </a:solidFill>
              <a:latin typeface="+mj-lt"/>
            </a:endParaRPr>
          </a:p>
          <a:p>
            <a:r>
              <a:rPr lang="it-IT" i="1" dirty="0" smtClean="0">
                <a:solidFill>
                  <a:schemeClr val="bg1"/>
                </a:solidFill>
                <a:latin typeface="+mj-lt"/>
              </a:rPr>
              <a:t>"La </a:t>
            </a:r>
            <a:r>
              <a:rPr lang="it-IT" i="1" dirty="0">
                <a:solidFill>
                  <a:schemeClr val="bg1"/>
                </a:solidFill>
                <a:latin typeface="+mj-lt"/>
              </a:rPr>
              <a:t>fragilità è un valore umano. Non sono affatto le dimostrazioni di forza a farci crescere, ma le nostre mille </a:t>
            </a:r>
            <a:r>
              <a:rPr lang="it-IT" i="1" dirty="0" smtClean="0">
                <a:solidFill>
                  <a:schemeClr val="bg1"/>
                </a:solidFill>
                <a:latin typeface="+mj-lt"/>
              </a:rPr>
              <a:t>fragilità»</a:t>
            </a:r>
            <a:endParaRPr i="1" dirty="0">
              <a:solidFill>
                <a:schemeClr val="bg1"/>
              </a:solidFill>
              <a:latin typeface="+mj-lt"/>
            </a:endParaRPr>
          </a:p>
          <a:p>
            <a:pPr>
              <a:lnSpc>
                <a:spcPct val="100000"/>
              </a:lnSpc>
            </a:pPr>
            <a:r>
              <a:rPr lang="it-IT" sz="1200" dirty="0">
                <a:solidFill>
                  <a:schemeClr val="bg1"/>
                </a:solidFill>
                <a:latin typeface="+mj-lt"/>
              </a:rPr>
              <a:t>                                                                                        </a:t>
            </a:r>
            <a:r>
              <a:rPr lang="it-IT" sz="1200" i="1" dirty="0" smtClean="0">
                <a:solidFill>
                  <a:schemeClr val="bg1"/>
                </a:solidFill>
                <a:latin typeface="+mj-lt"/>
              </a:rPr>
              <a:t>(</a:t>
            </a:r>
            <a:r>
              <a:rPr lang="it-IT" sz="1200" i="1" dirty="0" err="1">
                <a:solidFill>
                  <a:schemeClr val="bg1"/>
                </a:solidFill>
                <a:latin typeface="+mj-lt"/>
              </a:rPr>
              <a:t>Andreoli</a:t>
            </a:r>
            <a:r>
              <a:rPr lang="it-IT" sz="1200" i="1" dirty="0">
                <a:solidFill>
                  <a:schemeClr val="bg1"/>
                </a:solidFill>
                <a:latin typeface="+mj-lt"/>
              </a:rPr>
              <a:t>, 2008)</a:t>
            </a:r>
            <a:endParaRPr sz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42" name="CustomShape 3"/>
          <p:cNvSpPr/>
          <p:nvPr/>
        </p:nvSpPr>
        <p:spPr>
          <a:xfrm>
            <a:off x="7654320" y="1665720"/>
            <a:ext cx="4721760" cy="3123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443" name="CustomShape 4"/>
          <p:cNvSpPr/>
          <p:nvPr/>
        </p:nvSpPr>
        <p:spPr>
          <a:xfrm>
            <a:off x="1141560" y="5883120"/>
            <a:ext cx="7543080" cy="364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it-IT" sz="900" b="1" dirty="0" err="1">
                <a:solidFill>
                  <a:srgbClr val="BFBFBF"/>
                </a:solidFill>
                <a:latin typeface="Century Gothic"/>
              </a:rPr>
              <a:t>gv</a:t>
            </a:r>
            <a:r>
              <a:rPr lang="it-IT" sz="900" b="1" dirty="0">
                <a:solidFill>
                  <a:srgbClr val="BFBFBF"/>
                </a:solidFill>
                <a:latin typeface="Century Gothic"/>
              </a:rPr>
              <a:t> </a:t>
            </a:r>
            <a:r>
              <a:rPr lang="it-IT" sz="900" b="1" dirty="0" smtClean="0">
                <a:solidFill>
                  <a:srgbClr val="BFBFBF"/>
                </a:solidFill>
                <a:latin typeface="Century Gothic"/>
              </a:rPr>
              <a:t>2018</a:t>
            </a:r>
            <a:endParaRPr dirty="0"/>
          </a:p>
        </p:txBody>
      </p:sp>
      <p:sp>
        <p:nvSpPr>
          <p:cNvPr id="444" name="CustomShape 5"/>
          <p:cNvSpPr/>
          <p:nvPr/>
        </p:nvSpPr>
        <p:spPr>
          <a:xfrm>
            <a:off x="10514160" y="5883120"/>
            <a:ext cx="550440" cy="364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00922498-1E3D-4DCC-B7ED-E71A827DF29D}" type="slidenum">
              <a:rPr lang="it-IT" sz="900" b="1">
                <a:solidFill>
                  <a:srgbClr val="BFBFBF"/>
                </a:solidFill>
                <a:latin typeface="Century Gothic"/>
              </a:rPr>
              <a:t>12</a:t>
            </a:fld>
            <a:endParaRPr/>
          </a:p>
        </p:txBody>
      </p:sp>
      <p:pic>
        <p:nvPicPr>
          <p:cNvPr id="445" name="Segnaposto contenuto 3"/>
          <p:cNvPicPr/>
          <p:nvPr/>
        </p:nvPicPr>
        <p:blipFill>
          <a:blip r:embed="rId3"/>
          <a:stretch>
            <a:fillRect/>
          </a:stretch>
        </p:blipFill>
        <p:spPr>
          <a:xfrm>
            <a:off x="3625233" y="436505"/>
            <a:ext cx="3945960" cy="3005640"/>
          </a:xfrm>
          <a:prstGeom prst="rect">
            <a:avLst/>
          </a:prstGeom>
          <a:ln>
            <a:solidFill>
              <a:srgbClr val="E6FEFF"/>
            </a:solidFill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CustomShape 1"/>
          <p:cNvSpPr/>
          <p:nvPr/>
        </p:nvSpPr>
        <p:spPr>
          <a:xfrm>
            <a:off x="442332" y="472044"/>
            <a:ext cx="5350320" cy="13708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r>
              <a:rPr lang="it-IT" dirty="0">
                <a:solidFill>
                  <a:schemeClr val="bg1"/>
                </a:solidFill>
              </a:rPr>
              <a:t>Tenerezza e gentilezza non sono sintomo di disperazione e debolezza, ma espressione di forza e determinazione.</a:t>
            </a:r>
            <a:endParaRPr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r>
              <a:rPr lang="it-IT" dirty="0">
                <a:solidFill>
                  <a:schemeClr val="bg1"/>
                </a:solidFill>
              </a:rPr>
              <a:t>                                                            </a:t>
            </a:r>
            <a:r>
              <a:rPr lang="it-IT" sz="1400" i="1" dirty="0" err="1">
                <a:solidFill>
                  <a:schemeClr val="bg1"/>
                </a:solidFill>
              </a:rPr>
              <a:t>Khail</a:t>
            </a:r>
            <a:r>
              <a:rPr lang="it-IT" sz="1400" i="1" dirty="0">
                <a:solidFill>
                  <a:schemeClr val="bg1"/>
                </a:solidFill>
              </a:rPr>
              <a:t> </a:t>
            </a:r>
            <a:r>
              <a:rPr lang="it-IT" sz="1400" i="1" dirty="0" err="1">
                <a:solidFill>
                  <a:schemeClr val="bg1"/>
                </a:solidFill>
              </a:rPr>
              <a:t>Gibran</a:t>
            </a:r>
            <a:endParaRPr sz="1400" i="1" dirty="0">
              <a:solidFill>
                <a:schemeClr val="bg1"/>
              </a:solidFill>
            </a:endParaRPr>
          </a:p>
        </p:txBody>
      </p:sp>
      <p:sp>
        <p:nvSpPr>
          <p:cNvPr id="449" name="CustomShape 2"/>
          <p:cNvSpPr/>
          <p:nvPr/>
        </p:nvSpPr>
        <p:spPr>
          <a:xfrm>
            <a:off x="7085160" y="2209680"/>
            <a:ext cx="3656880" cy="2869560"/>
          </a:xfrm>
          <a:prstGeom prst="rect">
            <a:avLst/>
          </a:prstGeom>
          <a:noFill/>
          <a:ln>
            <a:noFill/>
          </a:ln>
        </p:spPr>
      </p:sp>
      <p:sp>
        <p:nvSpPr>
          <p:cNvPr id="451" name="CustomShape 4"/>
          <p:cNvSpPr/>
          <p:nvPr/>
        </p:nvSpPr>
        <p:spPr>
          <a:xfrm>
            <a:off x="10514160" y="5883120"/>
            <a:ext cx="550440" cy="364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E09C7ABA-7507-44B5-9B11-1722082696EE}" type="slidenum">
              <a:rPr lang="it-IT" sz="900" b="1">
                <a:solidFill>
                  <a:srgbClr val="BFBFBF"/>
                </a:solidFill>
                <a:latin typeface="Century Gothic"/>
              </a:rPr>
              <a:t>13</a:t>
            </a:fld>
            <a:endParaRPr/>
          </a:p>
        </p:txBody>
      </p:sp>
      <p:pic>
        <p:nvPicPr>
          <p:cNvPr id="452" name="Immagine 14"/>
          <p:cNvPicPr/>
          <p:nvPr/>
        </p:nvPicPr>
        <p:blipFill>
          <a:blip r:embed="rId3"/>
          <a:stretch>
            <a:fillRect/>
          </a:stretch>
        </p:blipFill>
        <p:spPr>
          <a:xfrm>
            <a:off x="2218385" y="2135382"/>
            <a:ext cx="3913920" cy="3455280"/>
          </a:xfrm>
          <a:prstGeom prst="rect">
            <a:avLst/>
          </a:prstGeom>
          <a:ln>
            <a:noFill/>
          </a:ln>
        </p:spPr>
      </p:pic>
      <p:pic>
        <p:nvPicPr>
          <p:cNvPr id="7" name="Immagine 6"/>
          <p:cNvPicPr/>
          <p:nvPr/>
        </p:nvPicPr>
        <p:blipFill>
          <a:blip r:embed="rId4"/>
          <a:stretch>
            <a:fillRect/>
          </a:stretch>
        </p:blipFill>
        <p:spPr>
          <a:xfrm>
            <a:off x="7320060" y="285008"/>
            <a:ext cx="3187080" cy="6349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8" grpId="0"/>
      <p:bldP spid="448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CustomShape 1"/>
          <p:cNvSpPr/>
          <p:nvPr/>
        </p:nvSpPr>
        <p:spPr>
          <a:xfrm>
            <a:off x="1141560" y="609480"/>
            <a:ext cx="5045484" cy="1904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it-IT" sz="3200" dirty="0">
                <a:solidFill>
                  <a:srgbClr val="FFC000"/>
                </a:solidFill>
                <a:latin typeface="Arial"/>
              </a:rPr>
              <a:t>Ingentilire i gesti di cura</a:t>
            </a:r>
            <a:endParaRPr dirty="0"/>
          </a:p>
        </p:txBody>
      </p:sp>
      <p:sp>
        <p:nvSpPr>
          <p:cNvPr id="515" name="CustomShape 2"/>
          <p:cNvSpPr/>
          <p:nvPr/>
        </p:nvSpPr>
        <p:spPr>
          <a:xfrm>
            <a:off x="1141560" y="2666880"/>
            <a:ext cx="9905400" cy="3123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just">
              <a:lnSpc>
                <a:spcPct val="100000"/>
              </a:lnSpc>
            </a:pPr>
            <a:endParaRPr dirty="0"/>
          </a:p>
        </p:txBody>
      </p:sp>
      <p:sp>
        <p:nvSpPr>
          <p:cNvPr id="517" name="CustomShape 4"/>
          <p:cNvSpPr/>
          <p:nvPr/>
        </p:nvSpPr>
        <p:spPr>
          <a:xfrm>
            <a:off x="10514160" y="5883120"/>
            <a:ext cx="550440" cy="364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FF620392-FF38-443A-A4A0-4142F106B01E}" type="slidenum">
              <a:rPr lang="it-IT" sz="900" b="1">
                <a:solidFill>
                  <a:srgbClr val="BFBFBF"/>
                </a:solidFill>
                <a:latin typeface="Century Gothic"/>
              </a:rPr>
              <a:t>14</a:t>
            </a:fld>
            <a:endParaRPr/>
          </a:p>
        </p:txBody>
      </p:sp>
      <p:pic>
        <p:nvPicPr>
          <p:cNvPr id="518" name="Immagine 5"/>
          <p:cNvPicPr/>
          <p:nvPr/>
        </p:nvPicPr>
        <p:blipFill>
          <a:blip r:embed="rId2"/>
          <a:stretch>
            <a:fillRect/>
          </a:stretch>
        </p:blipFill>
        <p:spPr>
          <a:xfrm>
            <a:off x="6353300" y="2101932"/>
            <a:ext cx="4025734" cy="3484305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CustomShape 1"/>
          <p:cNvSpPr/>
          <p:nvPr/>
        </p:nvSpPr>
        <p:spPr>
          <a:xfrm>
            <a:off x="1141560" y="5883120"/>
            <a:ext cx="7543080" cy="364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it-IT" sz="900" b="1">
                <a:solidFill>
                  <a:srgbClr val="BFBFBF"/>
                </a:solidFill>
                <a:latin typeface="Century Gothic"/>
              </a:rPr>
              <a:t>gv 2017</a:t>
            </a:r>
            <a:endParaRPr/>
          </a:p>
        </p:txBody>
      </p:sp>
      <p:sp>
        <p:nvSpPr>
          <p:cNvPr id="536" name="CustomShape 2"/>
          <p:cNvSpPr/>
          <p:nvPr/>
        </p:nvSpPr>
        <p:spPr>
          <a:xfrm>
            <a:off x="10514160" y="5883120"/>
            <a:ext cx="550440" cy="364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142177F4-992D-464E-AD95-070760C9120B}" type="slidenum">
              <a:rPr lang="it-IT" sz="900" b="1">
                <a:solidFill>
                  <a:srgbClr val="BFBFBF"/>
                </a:solidFill>
                <a:latin typeface="Century Gothic"/>
              </a:rPr>
              <a:t>15</a:t>
            </a:fld>
            <a:endParaRPr/>
          </a:p>
        </p:txBody>
      </p:sp>
      <p:pic>
        <p:nvPicPr>
          <p:cNvPr id="537" name="Immagin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095480" y="0"/>
            <a:ext cx="10000440" cy="685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CustomShape 1"/>
          <p:cNvSpPr/>
          <p:nvPr/>
        </p:nvSpPr>
        <p:spPr>
          <a:xfrm>
            <a:off x="1141560" y="5883120"/>
            <a:ext cx="7543080" cy="364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it-IT" sz="900" b="1" dirty="0" err="1">
                <a:solidFill>
                  <a:srgbClr val="BFBFBF"/>
                </a:solidFill>
                <a:latin typeface="Century Gothic"/>
              </a:rPr>
              <a:t>gv</a:t>
            </a:r>
            <a:r>
              <a:rPr lang="it-IT" sz="900" b="1" dirty="0">
                <a:solidFill>
                  <a:srgbClr val="BFBFBF"/>
                </a:solidFill>
                <a:latin typeface="Century Gothic"/>
              </a:rPr>
              <a:t> </a:t>
            </a:r>
            <a:r>
              <a:rPr lang="it-IT" sz="900" b="1" dirty="0" smtClean="0">
                <a:solidFill>
                  <a:srgbClr val="BFBFBF"/>
                </a:solidFill>
                <a:latin typeface="Century Gothic"/>
              </a:rPr>
              <a:t>2018</a:t>
            </a:r>
            <a:endParaRPr dirty="0"/>
          </a:p>
        </p:txBody>
      </p:sp>
      <p:sp>
        <p:nvSpPr>
          <p:cNvPr id="385" name="CustomShape 2"/>
          <p:cNvSpPr/>
          <p:nvPr/>
        </p:nvSpPr>
        <p:spPr>
          <a:xfrm>
            <a:off x="10514160" y="5883120"/>
            <a:ext cx="550440" cy="364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94F0E593-1894-47EB-981F-18B3C8CC5ED7}" type="slidenum">
              <a:rPr lang="it-IT" sz="900" b="1">
                <a:solidFill>
                  <a:srgbClr val="BFBFBF"/>
                </a:solidFill>
                <a:latin typeface="Century Gothic"/>
              </a:rPr>
              <a:t>2</a:t>
            </a:fld>
            <a:endParaRPr/>
          </a:p>
        </p:txBody>
      </p:sp>
      <p:pic>
        <p:nvPicPr>
          <p:cNvPr id="386" name="Immagine 3"/>
          <p:cNvPicPr/>
          <p:nvPr/>
        </p:nvPicPr>
        <p:blipFill>
          <a:blip r:embed="rId2"/>
          <a:stretch>
            <a:fillRect/>
          </a:stretch>
        </p:blipFill>
        <p:spPr>
          <a:xfrm>
            <a:off x="3048840" y="237240"/>
            <a:ext cx="4761720" cy="2647080"/>
          </a:xfrm>
          <a:prstGeom prst="rect">
            <a:avLst/>
          </a:prstGeom>
          <a:ln>
            <a:noFill/>
          </a:ln>
        </p:spPr>
      </p:pic>
      <p:pic>
        <p:nvPicPr>
          <p:cNvPr id="387" name="Immagine 4"/>
          <p:cNvPicPr/>
          <p:nvPr/>
        </p:nvPicPr>
        <p:blipFill>
          <a:blip r:embed="rId3"/>
          <a:stretch>
            <a:fillRect/>
          </a:stretch>
        </p:blipFill>
        <p:spPr>
          <a:xfrm>
            <a:off x="2697120" y="2595600"/>
            <a:ext cx="6232680" cy="4104720"/>
          </a:xfrm>
          <a:prstGeom prst="rect">
            <a:avLst/>
          </a:prstGeom>
          <a:ln>
            <a:noFill/>
          </a:ln>
        </p:spPr>
      </p:pic>
      <p:sp>
        <p:nvSpPr>
          <p:cNvPr id="388" name="CustomShape 3"/>
          <p:cNvSpPr/>
          <p:nvPr/>
        </p:nvSpPr>
        <p:spPr>
          <a:xfrm>
            <a:off x="439560" y="976320"/>
            <a:ext cx="2246760" cy="760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4400">
                <a:solidFill>
                  <a:srgbClr val="FFFFFF"/>
                </a:solidFill>
                <a:latin typeface="AR BLANCA"/>
              </a:rPr>
              <a:t>cure/care</a:t>
            </a:r>
            <a:endParaRPr/>
          </a:p>
        </p:txBody>
      </p:sp>
      <p:sp>
        <p:nvSpPr>
          <p:cNvPr id="389" name="CustomShape 4"/>
          <p:cNvSpPr/>
          <p:nvPr/>
        </p:nvSpPr>
        <p:spPr>
          <a:xfrm>
            <a:off x="8685360" y="976320"/>
            <a:ext cx="2964240" cy="699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4000" i="1">
                <a:solidFill>
                  <a:srgbClr val="FFFFFF"/>
                </a:solidFill>
                <a:latin typeface="AR BERKLEY"/>
              </a:rPr>
              <a:t>prendersi cura</a:t>
            </a:r>
            <a:endParaRPr/>
          </a:p>
        </p:txBody>
      </p:sp>
      <p:sp>
        <p:nvSpPr>
          <p:cNvPr id="390" name="CustomShape 5"/>
          <p:cNvSpPr/>
          <p:nvPr/>
        </p:nvSpPr>
        <p:spPr>
          <a:xfrm>
            <a:off x="9606960" y="2302920"/>
            <a:ext cx="2257200" cy="2282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4800">
                <a:solidFill>
                  <a:srgbClr val="FFFFFF"/>
                </a:solidFill>
                <a:latin typeface="Freestyle Script"/>
              </a:rPr>
              <a:t>accompagnare</a:t>
            </a:r>
            <a:endParaRPr/>
          </a:p>
        </p:txBody>
      </p:sp>
      <p:sp>
        <p:nvSpPr>
          <p:cNvPr id="391" name="CustomShape 6"/>
          <p:cNvSpPr/>
          <p:nvPr/>
        </p:nvSpPr>
        <p:spPr>
          <a:xfrm>
            <a:off x="9606960" y="4447800"/>
            <a:ext cx="2257200" cy="10648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3200">
                <a:solidFill>
                  <a:srgbClr val="FFFFFF"/>
                </a:solidFill>
                <a:latin typeface="Lucida Handwriting"/>
              </a:rPr>
              <a:t>la persona al centro</a:t>
            </a:r>
            <a:endParaRPr/>
          </a:p>
        </p:txBody>
      </p:sp>
      <p:sp>
        <p:nvSpPr>
          <p:cNvPr id="392" name="CustomShape 7"/>
          <p:cNvSpPr/>
          <p:nvPr/>
        </p:nvSpPr>
        <p:spPr>
          <a:xfrm>
            <a:off x="180720" y="3229560"/>
            <a:ext cx="2505240" cy="10641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3200">
                <a:solidFill>
                  <a:srgbClr val="FFFFFF"/>
                </a:solidFill>
                <a:latin typeface="Mistral"/>
              </a:rPr>
              <a:t>personalizzazione</a:t>
            </a:r>
            <a:endParaRPr/>
          </a:p>
        </p:txBody>
      </p:sp>
      <p:sp>
        <p:nvSpPr>
          <p:cNvPr id="393" name="CustomShape 8"/>
          <p:cNvSpPr/>
          <p:nvPr/>
        </p:nvSpPr>
        <p:spPr>
          <a:xfrm>
            <a:off x="293400" y="4744080"/>
            <a:ext cx="2121480" cy="9432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2800">
                <a:solidFill>
                  <a:srgbClr val="FFFFFF"/>
                </a:solidFill>
                <a:latin typeface="MV Boli"/>
              </a:rPr>
              <a:t>qualità della vita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7" dur="500" fill="hold"/>
                                        <p:tgtEl>
                                          <p:spTgt spid="386"/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width"/>
                                          </p:val>
                                        </p:tav>
                                      </p:tavLst>
                                    </p:anim>
                                    <p:anim calcmode="lin" valueType="str">
                                      <p:cBhvr additive="repl">
                                        <p:cTn id="8" dur="500" fill="hold"/>
                                        <p:tgtEl>
                                          <p:spTgt spid="386"/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height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14" dur="500" fill="hold"/>
                                        <p:tgtEl>
                                          <p:spTgt spid="387"/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width"/>
                                          </p:val>
                                        </p:tav>
                                      </p:tavLst>
                                    </p:anim>
                                    <p:anim calcmode="lin" valueType="str">
                                      <p:cBhvr additive="repl">
                                        <p:cTn id="15" dur="500" fill="hold"/>
                                        <p:tgtEl>
                                          <p:spTgt spid="387"/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height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6" dur="5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ttotitolo 3"/>
          <p:cNvSpPr>
            <a:spLocks noGrp="1"/>
          </p:cNvSpPr>
          <p:nvPr>
            <p:ph type="subTitle"/>
          </p:nvPr>
        </p:nvSpPr>
        <p:spPr>
          <a:xfrm>
            <a:off x="1567542" y="1604520"/>
            <a:ext cx="10014377" cy="3977640"/>
          </a:xfrm>
        </p:spPr>
        <p:txBody>
          <a:bodyPr/>
          <a:lstStyle/>
          <a:p>
            <a:pPr marL="0" indent="0">
              <a:buNone/>
            </a:pPr>
            <a:endParaRPr lang="it-IT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it-IT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it-IT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it-IT" dirty="0" smtClean="0">
                <a:solidFill>
                  <a:srgbClr val="FFFF00"/>
                </a:solidFill>
              </a:rPr>
              <a:t>Incontro</a:t>
            </a:r>
          </a:p>
          <a:p>
            <a:pPr marL="0" indent="0">
              <a:buNone/>
            </a:pPr>
            <a:r>
              <a:rPr lang="it-IT" dirty="0" smtClean="0">
                <a:solidFill>
                  <a:srgbClr val="FFFF00"/>
                </a:solidFill>
              </a:rPr>
              <a:t>Persona</a:t>
            </a:r>
          </a:p>
          <a:p>
            <a:pPr marL="0" indent="0">
              <a:buNone/>
            </a:pPr>
            <a:r>
              <a:rPr lang="it-IT" dirty="0" smtClean="0">
                <a:solidFill>
                  <a:srgbClr val="FFFF00"/>
                </a:solidFill>
              </a:rPr>
              <a:t>Insieme</a:t>
            </a:r>
          </a:p>
          <a:p>
            <a:pPr marL="0" indent="0">
              <a:buNone/>
            </a:pPr>
            <a:r>
              <a:rPr lang="it-IT" dirty="0" smtClean="0">
                <a:solidFill>
                  <a:srgbClr val="FFFF00"/>
                </a:solidFill>
              </a:rPr>
              <a:t>Senso</a:t>
            </a:r>
          </a:p>
          <a:p>
            <a:pPr marL="0" indent="0">
              <a:buNone/>
            </a:pPr>
            <a:r>
              <a:rPr lang="it-IT" dirty="0" smtClean="0">
                <a:solidFill>
                  <a:srgbClr val="FFFF00"/>
                </a:solidFill>
              </a:rPr>
              <a:t>Fragilità</a:t>
            </a:r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C000"/>
                </a:solidFill>
              </a:rPr>
              <a:t>Le parole sono pietre</a:t>
            </a:r>
            <a:endParaRPr lang="it-IT" dirty="0">
              <a:solidFill>
                <a:srgbClr val="FFC000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0114" y="1729220"/>
            <a:ext cx="5793241" cy="40387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380725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CustomShape 1"/>
          <p:cNvSpPr/>
          <p:nvPr/>
        </p:nvSpPr>
        <p:spPr>
          <a:xfrm>
            <a:off x="1159200" y="743555"/>
            <a:ext cx="9905400" cy="2023395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it-IT" sz="4800" dirty="0" smtClean="0">
                <a:solidFill>
                  <a:srgbClr val="FFC000"/>
                </a:solidFill>
              </a:rPr>
              <a:t>Incontro</a:t>
            </a:r>
          </a:p>
          <a:p>
            <a:pPr algn="ctr">
              <a:lnSpc>
                <a:spcPct val="100000"/>
              </a:lnSpc>
            </a:pPr>
            <a:endParaRPr lang="it-IT" sz="4800" dirty="0" smtClean="0">
              <a:solidFill>
                <a:srgbClr val="FFFF00"/>
              </a:solidFill>
            </a:endParaRPr>
          </a:p>
          <a:p>
            <a:pPr algn="ctr">
              <a:lnSpc>
                <a:spcPct val="100000"/>
              </a:lnSpc>
            </a:pPr>
            <a:r>
              <a:rPr lang="it-IT" sz="2400" dirty="0" smtClean="0">
                <a:solidFill>
                  <a:srgbClr val="FFFF00"/>
                </a:solidFill>
              </a:rPr>
              <a:t>con il paziente, con i suoi familiari, con i colleghi…con se stessi</a:t>
            </a:r>
            <a:endParaRPr sz="2400" dirty="0">
              <a:solidFill>
                <a:srgbClr val="FFFF00"/>
              </a:solidFill>
            </a:endParaRPr>
          </a:p>
        </p:txBody>
      </p:sp>
      <p:sp>
        <p:nvSpPr>
          <p:cNvPr id="308" name="CustomShape 2"/>
          <p:cNvSpPr/>
          <p:nvPr/>
        </p:nvSpPr>
        <p:spPr>
          <a:xfrm>
            <a:off x="1141560" y="6244560"/>
            <a:ext cx="9923040" cy="4377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it-IT" sz="900" b="1" dirty="0" err="1">
                <a:solidFill>
                  <a:srgbClr val="BFBFBF"/>
                </a:solidFill>
                <a:latin typeface="Arial"/>
              </a:rPr>
              <a:t>gv</a:t>
            </a:r>
            <a:r>
              <a:rPr lang="it-IT" sz="900" b="1" dirty="0">
                <a:solidFill>
                  <a:srgbClr val="BFBFBF"/>
                </a:solidFill>
                <a:latin typeface="Arial"/>
              </a:rPr>
              <a:t> </a:t>
            </a:r>
            <a:r>
              <a:rPr lang="it-IT" sz="900" b="1" dirty="0" smtClean="0">
                <a:solidFill>
                  <a:srgbClr val="BFBFBF"/>
                </a:solidFill>
                <a:latin typeface="Arial"/>
              </a:rPr>
              <a:t>2018</a:t>
            </a:r>
            <a:endParaRPr dirty="0"/>
          </a:p>
        </p:txBody>
      </p:sp>
      <p:sp>
        <p:nvSpPr>
          <p:cNvPr id="309" name="CustomShape 3"/>
          <p:cNvSpPr/>
          <p:nvPr/>
        </p:nvSpPr>
        <p:spPr>
          <a:xfrm>
            <a:off x="10514160" y="5883120"/>
            <a:ext cx="550440" cy="364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47CACAC7-F425-461C-9A54-FC73D6E9AE0C}" type="slidenum">
              <a:rPr lang="it-IT" sz="900" b="1">
                <a:solidFill>
                  <a:srgbClr val="BFBFBF"/>
                </a:solidFill>
                <a:latin typeface="Century Gothic"/>
              </a:rPr>
              <a:t>4</a:t>
            </a:fld>
            <a:endParaRPr/>
          </a:p>
        </p:txBody>
      </p:sp>
      <p:pic>
        <p:nvPicPr>
          <p:cNvPr id="8" name="Immagine 5"/>
          <p:cNvPicPr/>
          <p:nvPr/>
        </p:nvPicPr>
        <p:blipFill>
          <a:blip r:embed="rId3"/>
          <a:stretch>
            <a:fillRect/>
          </a:stretch>
        </p:blipFill>
        <p:spPr>
          <a:xfrm>
            <a:off x="3345122" y="3096450"/>
            <a:ext cx="5498275" cy="2968830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CustomShape 1"/>
          <p:cNvSpPr/>
          <p:nvPr/>
        </p:nvSpPr>
        <p:spPr>
          <a:xfrm>
            <a:off x="883980" y="997200"/>
            <a:ext cx="9905400" cy="958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endParaRPr lang="it-IT" sz="4800" dirty="0" smtClean="0">
              <a:solidFill>
                <a:srgbClr val="FFFF00"/>
              </a:solidFill>
            </a:endParaRPr>
          </a:p>
          <a:p>
            <a:pPr>
              <a:lnSpc>
                <a:spcPct val="100000"/>
              </a:lnSpc>
            </a:pPr>
            <a:endParaRPr lang="it-IT" sz="4800" dirty="0">
              <a:solidFill>
                <a:srgbClr val="FFFF00"/>
              </a:solidFill>
            </a:endParaRPr>
          </a:p>
          <a:p>
            <a:pPr algn="ctr">
              <a:lnSpc>
                <a:spcPct val="100000"/>
              </a:lnSpc>
            </a:pPr>
            <a:r>
              <a:rPr lang="it-IT" sz="4800" dirty="0" smtClean="0">
                <a:solidFill>
                  <a:srgbClr val="FFC000"/>
                </a:solidFill>
              </a:rPr>
              <a:t>Persona</a:t>
            </a:r>
          </a:p>
          <a:p>
            <a:pPr>
              <a:lnSpc>
                <a:spcPct val="100000"/>
              </a:lnSpc>
            </a:pPr>
            <a:endParaRPr lang="it-IT" sz="4800" dirty="0">
              <a:solidFill>
                <a:srgbClr val="FFFF00"/>
              </a:solidFill>
            </a:endParaRPr>
          </a:p>
          <a:p>
            <a:pPr>
              <a:lnSpc>
                <a:spcPct val="100000"/>
              </a:lnSpc>
            </a:pPr>
            <a:endParaRPr lang="it-IT" dirty="0">
              <a:solidFill>
                <a:srgbClr val="FFFF00"/>
              </a:solidFill>
            </a:endParaRPr>
          </a:p>
          <a:p>
            <a:pPr>
              <a:lnSpc>
                <a:spcPct val="100000"/>
              </a:lnSpc>
            </a:pPr>
            <a:endParaRPr lang="it-IT" dirty="0" smtClean="0">
              <a:solidFill>
                <a:srgbClr val="FFFF00"/>
              </a:solidFill>
            </a:endParaRPr>
          </a:p>
          <a:p>
            <a:pPr>
              <a:lnSpc>
                <a:spcPct val="100000"/>
              </a:lnSpc>
            </a:pPr>
            <a:endParaRPr lang="it-IT" dirty="0">
              <a:solidFill>
                <a:srgbClr val="FFFF00"/>
              </a:solidFill>
            </a:endParaRPr>
          </a:p>
          <a:p>
            <a:pPr>
              <a:lnSpc>
                <a:spcPct val="100000"/>
              </a:lnSpc>
            </a:pPr>
            <a:r>
              <a:rPr lang="it-IT" sz="2400" dirty="0" smtClean="0">
                <a:solidFill>
                  <a:srgbClr val="FFFF00"/>
                </a:solidFill>
              </a:rPr>
              <a:t>in tutte le sue dimensioni: </a:t>
            </a:r>
          </a:p>
          <a:p>
            <a:pPr>
              <a:lnSpc>
                <a:spcPct val="100000"/>
              </a:lnSpc>
            </a:pPr>
            <a:r>
              <a:rPr lang="it-IT" sz="2400" dirty="0" smtClean="0">
                <a:solidFill>
                  <a:srgbClr val="FFFF00"/>
                </a:solidFill>
              </a:rPr>
              <a:t>fisica, psichica, sociale, spirituale</a:t>
            </a:r>
            <a:endParaRPr sz="2400" dirty="0">
              <a:solidFill>
                <a:srgbClr val="FFFF00"/>
              </a:solidFill>
            </a:endParaRPr>
          </a:p>
        </p:txBody>
      </p:sp>
      <p:sp>
        <p:nvSpPr>
          <p:cNvPr id="308" name="CustomShape 2"/>
          <p:cNvSpPr/>
          <p:nvPr/>
        </p:nvSpPr>
        <p:spPr>
          <a:xfrm>
            <a:off x="1141560" y="6244560"/>
            <a:ext cx="9923040" cy="4377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it-IT" sz="900" b="1" dirty="0" err="1">
                <a:solidFill>
                  <a:srgbClr val="BFBFBF"/>
                </a:solidFill>
                <a:latin typeface="Arial"/>
              </a:rPr>
              <a:t>gv</a:t>
            </a:r>
            <a:r>
              <a:rPr lang="it-IT" sz="900" b="1" dirty="0">
                <a:solidFill>
                  <a:srgbClr val="BFBFBF"/>
                </a:solidFill>
                <a:latin typeface="Arial"/>
              </a:rPr>
              <a:t> </a:t>
            </a:r>
            <a:r>
              <a:rPr lang="it-IT" sz="900" b="1" dirty="0" smtClean="0">
                <a:solidFill>
                  <a:srgbClr val="BFBFBF"/>
                </a:solidFill>
                <a:latin typeface="Arial"/>
              </a:rPr>
              <a:t>2018</a:t>
            </a:r>
            <a:endParaRPr dirty="0"/>
          </a:p>
        </p:txBody>
      </p:sp>
      <p:sp>
        <p:nvSpPr>
          <p:cNvPr id="309" name="CustomShape 3"/>
          <p:cNvSpPr/>
          <p:nvPr/>
        </p:nvSpPr>
        <p:spPr>
          <a:xfrm>
            <a:off x="10514160" y="5883120"/>
            <a:ext cx="550440" cy="364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47CACAC7-F425-461C-9A54-FC73D6E9AE0C}" type="slidenum">
              <a:rPr lang="it-IT" sz="900" b="1">
                <a:solidFill>
                  <a:srgbClr val="BFBFBF"/>
                </a:solidFill>
                <a:latin typeface="Century Gothic"/>
              </a:rPr>
              <a:t>5</a:t>
            </a:fld>
            <a:endParaRPr/>
          </a:p>
        </p:txBody>
      </p:sp>
      <p:pic>
        <p:nvPicPr>
          <p:cNvPr id="8" name="Segnaposto contenuto 9"/>
          <p:cNvPicPr/>
          <p:nvPr/>
        </p:nvPicPr>
        <p:blipFill>
          <a:blip r:embed="rId3"/>
          <a:stretch>
            <a:fillRect/>
          </a:stretch>
        </p:blipFill>
        <p:spPr>
          <a:xfrm>
            <a:off x="6919138" y="1258724"/>
            <a:ext cx="3595022" cy="4805116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385571014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CustomShape 2"/>
          <p:cNvSpPr/>
          <p:nvPr/>
        </p:nvSpPr>
        <p:spPr>
          <a:xfrm>
            <a:off x="1141560" y="6244560"/>
            <a:ext cx="9923040" cy="4377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it-IT" sz="900" b="1" dirty="0" err="1">
                <a:solidFill>
                  <a:srgbClr val="BFBFBF"/>
                </a:solidFill>
                <a:latin typeface="Arial"/>
              </a:rPr>
              <a:t>gv</a:t>
            </a:r>
            <a:r>
              <a:rPr lang="it-IT" sz="900" b="1" dirty="0">
                <a:solidFill>
                  <a:srgbClr val="BFBFBF"/>
                </a:solidFill>
                <a:latin typeface="Arial"/>
              </a:rPr>
              <a:t> </a:t>
            </a:r>
            <a:r>
              <a:rPr lang="it-IT" sz="900" b="1" dirty="0" smtClean="0">
                <a:solidFill>
                  <a:srgbClr val="BFBFBF"/>
                </a:solidFill>
                <a:latin typeface="Arial"/>
              </a:rPr>
              <a:t>2018</a:t>
            </a:r>
            <a:endParaRPr dirty="0"/>
          </a:p>
        </p:txBody>
      </p:sp>
      <p:sp>
        <p:nvSpPr>
          <p:cNvPr id="309" name="CustomShape 3"/>
          <p:cNvSpPr/>
          <p:nvPr/>
        </p:nvSpPr>
        <p:spPr>
          <a:xfrm>
            <a:off x="10514160" y="5883120"/>
            <a:ext cx="550440" cy="364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47CACAC7-F425-461C-9A54-FC73D6E9AE0C}" type="slidenum">
              <a:rPr lang="it-IT" sz="900" b="1">
                <a:solidFill>
                  <a:srgbClr val="BFBFBF"/>
                </a:solidFill>
                <a:latin typeface="Century Gothic"/>
              </a:rPr>
              <a:t>6</a:t>
            </a:fld>
            <a:endParaRPr/>
          </a:p>
        </p:txBody>
      </p:sp>
      <p:pic>
        <p:nvPicPr>
          <p:cNvPr id="6" name="Immagine 3"/>
          <p:cNvPicPr/>
          <p:nvPr/>
        </p:nvPicPr>
        <p:blipFill>
          <a:blip r:embed="rId3"/>
          <a:stretch>
            <a:fillRect/>
          </a:stretch>
        </p:blipFill>
        <p:spPr>
          <a:xfrm>
            <a:off x="4905960" y="2201040"/>
            <a:ext cx="7286040" cy="4656960"/>
          </a:xfrm>
          <a:prstGeom prst="rect">
            <a:avLst/>
          </a:prstGeom>
          <a:ln>
            <a:noFill/>
          </a:ln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>
                <a:solidFill>
                  <a:srgbClr val="FFFF00"/>
                </a:solidFill>
              </a:rPr>
              <a:t>c</a:t>
            </a:r>
            <a:r>
              <a:rPr lang="it-IT" dirty="0" smtClean="0">
                <a:solidFill>
                  <a:srgbClr val="FFFF00"/>
                </a:solidFill>
              </a:rPr>
              <a:t>orpi…</a:t>
            </a:r>
            <a:endParaRPr lang="it-IT" dirty="0">
              <a:solidFill>
                <a:srgbClr val="FFFF00"/>
              </a:solidFill>
            </a:endParaRPr>
          </a:p>
        </p:txBody>
      </p:sp>
      <p:pic>
        <p:nvPicPr>
          <p:cNvPr id="9" name="Segnaposto contenuto 5"/>
          <p:cNvPicPr/>
          <p:nvPr/>
        </p:nvPicPr>
        <p:blipFill>
          <a:blip r:embed="rId4"/>
          <a:stretch>
            <a:fillRect/>
          </a:stretch>
        </p:blipFill>
        <p:spPr>
          <a:xfrm>
            <a:off x="0" y="248220"/>
            <a:ext cx="4905960" cy="3123360"/>
          </a:xfrm>
          <a:prstGeom prst="rect">
            <a:avLst/>
          </a:prstGeom>
          <a:ln>
            <a:noFill/>
          </a:ln>
        </p:spPr>
      </p:pic>
      <p:sp>
        <p:nvSpPr>
          <p:cNvPr id="4" name="CasellaDiTesto 3"/>
          <p:cNvSpPr txBox="1"/>
          <p:nvPr/>
        </p:nvSpPr>
        <p:spPr>
          <a:xfrm>
            <a:off x="902525" y="4536374"/>
            <a:ext cx="26956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c</a:t>
            </a:r>
            <a:r>
              <a:rPr lang="it-IT" sz="44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orpi…</a:t>
            </a:r>
            <a:endParaRPr lang="it-IT" sz="4400" dirty="0">
              <a:solidFill>
                <a:srgbClr val="FFFF0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1610162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480" y="59376"/>
            <a:ext cx="10972440" cy="1145160"/>
          </a:xfrm>
        </p:spPr>
        <p:txBody>
          <a:bodyPr/>
          <a:lstStyle/>
          <a:p>
            <a:r>
              <a:rPr lang="it-IT" sz="2800" dirty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emozioni…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06878" y="1068779"/>
            <a:ext cx="11982203" cy="5789221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785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CustomShape 2"/>
          <p:cNvSpPr/>
          <p:nvPr/>
        </p:nvSpPr>
        <p:spPr>
          <a:xfrm>
            <a:off x="1141560" y="6244560"/>
            <a:ext cx="9923040" cy="4377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it-IT" sz="900" b="1" dirty="0" err="1">
                <a:solidFill>
                  <a:srgbClr val="BFBFBF"/>
                </a:solidFill>
                <a:latin typeface="Arial"/>
              </a:rPr>
              <a:t>gv</a:t>
            </a:r>
            <a:r>
              <a:rPr lang="it-IT" sz="900" b="1" dirty="0">
                <a:solidFill>
                  <a:srgbClr val="BFBFBF"/>
                </a:solidFill>
                <a:latin typeface="Arial"/>
              </a:rPr>
              <a:t> </a:t>
            </a:r>
            <a:r>
              <a:rPr lang="it-IT" sz="900" b="1" dirty="0" smtClean="0">
                <a:solidFill>
                  <a:srgbClr val="BFBFBF"/>
                </a:solidFill>
                <a:latin typeface="Arial"/>
              </a:rPr>
              <a:t>2018</a:t>
            </a:r>
            <a:endParaRPr dirty="0"/>
          </a:p>
        </p:txBody>
      </p:sp>
      <p:sp>
        <p:nvSpPr>
          <p:cNvPr id="309" name="CustomShape 3"/>
          <p:cNvSpPr/>
          <p:nvPr/>
        </p:nvSpPr>
        <p:spPr>
          <a:xfrm>
            <a:off x="10514160" y="5883120"/>
            <a:ext cx="550440" cy="364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47CACAC7-F425-461C-9A54-FC73D6E9AE0C}" type="slidenum">
              <a:rPr lang="it-IT" sz="900" b="1">
                <a:solidFill>
                  <a:srgbClr val="BFBFBF"/>
                </a:solidFill>
                <a:latin typeface="Century Gothic"/>
              </a:rPr>
              <a:t>8</a:t>
            </a:fld>
            <a:endParaRPr/>
          </a:p>
        </p:txBody>
      </p:sp>
      <p:pic>
        <p:nvPicPr>
          <p:cNvPr id="7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799662" y="878774"/>
            <a:ext cx="5173626" cy="5450774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2" name="CasellaDiTesto 1"/>
          <p:cNvSpPr txBox="1"/>
          <p:nvPr/>
        </p:nvSpPr>
        <p:spPr>
          <a:xfrm>
            <a:off x="6419261" y="3107100"/>
            <a:ext cx="43107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rgbClr val="FFFF00"/>
                </a:solidFill>
              </a:rPr>
              <a:t>relazioni </a:t>
            </a:r>
            <a:r>
              <a:rPr lang="it-IT" sz="2800" dirty="0">
                <a:solidFill>
                  <a:srgbClr val="FFFF00"/>
                </a:solidFill>
              </a:rPr>
              <a:t>affettive…</a:t>
            </a:r>
          </a:p>
          <a:p>
            <a:r>
              <a:rPr lang="it-IT" sz="2800" dirty="0" smtClean="0">
                <a:solidFill>
                  <a:srgbClr val="FFFF00"/>
                </a:solidFill>
              </a:rPr>
              <a:t>                 ruolo </a:t>
            </a:r>
            <a:r>
              <a:rPr lang="it-IT" sz="2800" dirty="0">
                <a:solidFill>
                  <a:srgbClr val="FFFF00"/>
                </a:solidFill>
              </a:rPr>
              <a:t>sociale…</a:t>
            </a:r>
          </a:p>
        </p:txBody>
      </p:sp>
    </p:spTree>
    <p:extLst>
      <p:ext uri="{BB962C8B-B14F-4D97-AF65-F5344CB8AC3E}">
        <p14:creationId xmlns:p14="http://schemas.microsoft.com/office/powerpoint/2010/main" val="159377516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it-IT" dirty="0">
                <a:solidFill>
                  <a:srgbClr val="FFFF00"/>
                </a:solidFill>
              </a:rPr>
              <a:t>v</a:t>
            </a:r>
            <a:r>
              <a:rPr lang="it-IT" dirty="0" smtClean="0">
                <a:solidFill>
                  <a:srgbClr val="FFFF00"/>
                </a:solidFill>
              </a:rPr>
              <a:t>alori, modelli culturali, credenze</a:t>
            </a:r>
          </a:p>
        </p:txBody>
      </p:sp>
      <p:pic>
        <p:nvPicPr>
          <p:cNvPr id="6" name="Picture 3" descr="C:\Users\Graziella\Pictures\mani color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13912" y="1604520"/>
            <a:ext cx="6123327" cy="4368767"/>
          </a:xfrm>
          <a:prstGeom prst="rect">
            <a:avLst/>
          </a:prstGeom>
          <a:noFill/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307173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259</Words>
  <Application>Microsoft Office PowerPoint</Application>
  <PresentationFormat>Widescreen</PresentationFormat>
  <Paragraphs>91</Paragraphs>
  <Slides>15</Slides>
  <Notes>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11</vt:i4>
      </vt:variant>
      <vt:variant>
        <vt:lpstr>Tema</vt:lpstr>
      </vt:variant>
      <vt:variant>
        <vt:i4>5</vt:i4>
      </vt:variant>
      <vt:variant>
        <vt:lpstr>Titoli diapositive</vt:lpstr>
      </vt:variant>
      <vt:variant>
        <vt:i4>15</vt:i4>
      </vt:variant>
    </vt:vector>
  </HeadingPairs>
  <TitlesOfParts>
    <vt:vector size="31" baseType="lpstr">
      <vt:lpstr>AR BERKLEY</vt:lpstr>
      <vt:lpstr>AR BLANCA</vt:lpstr>
      <vt:lpstr>Arial</vt:lpstr>
      <vt:lpstr>Century Gothic</vt:lpstr>
      <vt:lpstr>DejaVu Sans</vt:lpstr>
      <vt:lpstr>Freestyle Script</vt:lpstr>
      <vt:lpstr>Lucida Handwriting</vt:lpstr>
      <vt:lpstr>Mistral</vt:lpstr>
      <vt:lpstr>MV Boli</vt:lpstr>
      <vt:lpstr>StarSymbol</vt:lpstr>
      <vt:lpstr>Times New Roman</vt:lpstr>
      <vt:lpstr>Office Theme</vt:lpstr>
      <vt:lpstr>Office Theme</vt:lpstr>
      <vt:lpstr>Office Theme</vt:lpstr>
      <vt:lpstr>Office Theme</vt:lpstr>
      <vt:lpstr>Office Theme</vt:lpstr>
      <vt:lpstr>Presentazione standard di PowerPoint</vt:lpstr>
      <vt:lpstr>Presentazione standard di PowerPoint</vt:lpstr>
      <vt:lpstr>Le parole sono pietre</vt:lpstr>
      <vt:lpstr>Presentazione standard di PowerPoint</vt:lpstr>
      <vt:lpstr>Presentazione standard di PowerPoint</vt:lpstr>
      <vt:lpstr>Presentazione standard di PowerPoint</vt:lpstr>
      <vt:lpstr>emozioni…</vt:lpstr>
      <vt:lpstr>Presentazione standard di PowerPoint</vt:lpstr>
      <vt:lpstr>Presentazione standard di PowerPoint</vt:lpstr>
      <vt:lpstr>Insieme</vt:lpstr>
      <vt:lpstr>Senso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Graziella Valoppi</dc:creator>
  <cp:lastModifiedBy>Graziella Valoppi</cp:lastModifiedBy>
  <cp:revision>30</cp:revision>
  <dcterms:modified xsi:type="dcterms:W3CDTF">2018-09-22T17:57:20Z</dcterms:modified>
</cp:coreProperties>
</file>